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activeX/activeX1.xml" ContentType="application/vnd.ms-office.activeX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719" r:id="rId4"/>
  </p:sldMasterIdLst>
  <p:notesMasterIdLst>
    <p:notesMasterId r:id="rId66"/>
  </p:notesMasterIdLst>
  <p:sldIdLst>
    <p:sldId id="312" r:id="rId5"/>
    <p:sldId id="313" r:id="rId6"/>
    <p:sldId id="306" r:id="rId7"/>
    <p:sldId id="314" r:id="rId8"/>
    <p:sldId id="315" r:id="rId9"/>
    <p:sldId id="316" r:id="rId10"/>
    <p:sldId id="318" r:id="rId11"/>
    <p:sldId id="317" r:id="rId12"/>
    <p:sldId id="320" r:id="rId13"/>
    <p:sldId id="319" r:id="rId14"/>
    <p:sldId id="321" r:id="rId15"/>
    <p:sldId id="322" r:id="rId16"/>
    <p:sldId id="323" r:id="rId17"/>
    <p:sldId id="327" r:id="rId18"/>
    <p:sldId id="324" r:id="rId19"/>
    <p:sldId id="325" r:id="rId20"/>
    <p:sldId id="326" r:id="rId21"/>
    <p:sldId id="328" r:id="rId22"/>
    <p:sldId id="329" r:id="rId23"/>
    <p:sldId id="331" r:id="rId24"/>
    <p:sldId id="332" r:id="rId25"/>
    <p:sldId id="330" r:id="rId26"/>
    <p:sldId id="333" r:id="rId27"/>
    <p:sldId id="334" r:id="rId28"/>
    <p:sldId id="335" r:id="rId29"/>
    <p:sldId id="336" r:id="rId30"/>
    <p:sldId id="337" r:id="rId31"/>
    <p:sldId id="339" r:id="rId32"/>
    <p:sldId id="340" r:id="rId33"/>
    <p:sldId id="341" r:id="rId34"/>
    <p:sldId id="342" r:id="rId35"/>
    <p:sldId id="344" r:id="rId36"/>
    <p:sldId id="345" r:id="rId37"/>
    <p:sldId id="346" r:id="rId38"/>
    <p:sldId id="347" r:id="rId39"/>
    <p:sldId id="350" r:id="rId40"/>
    <p:sldId id="373" r:id="rId41"/>
    <p:sldId id="351" r:id="rId42"/>
    <p:sldId id="348" r:id="rId43"/>
    <p:sldId id="349" r:id="rId44"/>
    <p:sldId id="352" r:id="rId45"/>
    <p:sldId id="353" r:id="rId46"/>
    <p:sldId id="354" r:id="rId47"/>
    <p:sldId id="355" r:id="rId48"/>
    <p:sldId id="356" r:id="rId49"/>
    <p:sldId id="357" r:id="rId50"/>
    <p:sldId id="370" r:id="rId51"/>
    <p:sldId id="358" r:id="rId52"/>
    <p:sldId id="360" r:id="rId53"/>
    <p:sldId id="361" r:id="rId54"/>
    <p:sldId id="362" r:id="rId55"/>
    <p:sldId id="363" r:id="rId56"/>
    <p:sldId id="364" r:id="rId57"/>
    <p:sldId id="365" r:id="rId58"/>
    <p:sldId id="366" r:id="rId59"/>
    <p:sldId id="367" r:id="rId60"/>
    <p:sldId id="368" r:id="rId61"/>
    <p:sldId id="374" r:id="rId62"/>
    <p:sldId id="369" r:id="rId63"/>
    <p:sldId id="371" r:id="rId64"/>
    <p:sldId id="372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00"/>
    <a:srgbClr val="000000"/>
    <a:srgbClr val="00CC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30" y="-90"/>
      </p:cViewPr>
      <p:guideLst>
        <p:guide orient="horz" pos="2160"/>
        <p:guide pos="2880"/>
        <p:guide pos="2064"/>
        <p:guide pos="288"/>
        <p:guide pos="1152"/>
        <p:guide pos="3792"/>
        <p:guide pos="4608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5396"/>
  <ax:ocxPr ax:name="_cy" ax:value="17568"/>
  <ax:ocxPr ax:name="FlashVars" ax:value=""/>
  <ax:ocxPr ax:name="Movie" ax:value="C:\Documents and Settings\advmed\Desktop\PC_SWFs\WeatherPat.swf"/>
  <ax:ocxPr ax:name="Src" ax:value="C:\Documents and Settings\advmed\Desktop\PC_SWFs\WeatherPat.swf"/>
  <ax:ocxPr ax:name="WMode" ax:value="Window"/>
  <ax:ocxPr ax:name="Play" ax:value="0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-1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382E0F-4882-4388-B743-15FC0FF12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5465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1AAAE-3457-45AC-8255-5952438902A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06F18-6D0A-49E1-96B0-9993D7895DB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663B8-9ACE-43E5-B49F-7DEDAE3049C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2B773-CF88-4546-80E1-87EC300A839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0CD2F-8AC7-4026-8017-2F159B25B36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4F9D5A-4860-4E16-BCF0-33CA1BF2978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B6825-6506-4668-9F94-69CBEF37642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593FC-B94D-41AE-82C5-DECE4431C4C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73850-73AC-4A60-BB60-8374621FC42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36D0C-D138-4AD1-87A6-7B7F75E322F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5A93D-20A0-4644-AE00-2C8D3E6EFD4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4DDD4-B804-411E-A679-577530A2811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C7AB7-BB4F-498B-9E34-194A67C6C06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704A6-0AF9-4C6F-AD6B-61623FBE4DC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DE866-104A-4BB3-9D37-1E1BEFA72AC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7D22A-D4C5-4768-85EA-C48ABBDEB69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BBEF9-7AE9-461A-9CC2-95D254490CE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76384-8540-475C-88C8-66E8008751A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2C292-1B9F-4889-B158-716AA295C4C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650E1-17BD-4710-8082-F3CCE29BCF3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15627A-D64C-4F4B-B66C-46C26A78CD7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48A5E-E161-4AA1-9786-369A7C272BD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08D37-3445-4887-8FE2-F91F15F2572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298CB-0E36-439F-B081-80ED29386FE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361A4-5967-418B-9FA2-B7A8020688C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7B6FC-AB1F-42CE-95CD-D86AB4C0096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4474E-34A2-4E07-AAB4-C875397B5FD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7B7CB-0BE8-40B4-A87B-3DBF2D7CD4EF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94509-6DB6-4CDE-BA1A-FC2A9A0976E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68DD1-46A8-481D-A45B-050FE084D33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58B0A-EB82-420B-9DB9-9AF5976FEFE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800" smtClean="0">
                <a:solidFill>
                  <a:srgbClr val="FF0000"/>
                </a:solidFill>
              </a:rPr>
              <a:t>To view this animation, click “View” and then “Slide Show” on the top navigation bar.</a:t>
            </a:r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E112C-17A1-4A2C-A55A-108D42F2CB4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FDEB0-84D7-4906-99F2-EC1E271C8DA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E2769-16E3-4C03-855E-07BBDF45A73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72811-A634-48A5-8308-3F922ADEF7F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81023-3A83-4330-B548-83D81060E02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BA05D-474E-468A-99CA-55BD1413C88E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9BAF2-989C-4EB4-8EF1-79DA6F096001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2EAED-1A4A-4944-8C43-45D0B8AEA5CC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128362-A87B-412A-899F-A2B8465B93E8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7BCD1-E3F2-4C3B-B0DB-4A564F94E0E1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46CB2-1A42-44AA-AD74-E630404AEDB9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AFAB9-7586-4FA0-914D-646391E85855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1AF4B-EE39-4A7B-AAF9-65052D722544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F3AAC-0325-4928-B1B3-3C518503847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D8636-501C-4FE9-B0B3-C474A90068E8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93BED-B81C-44B7-90BE-A547F5FAD6AE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7B662-F9AF-4B76-8122-98D4D19D4130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B23B3-A560-412E-9046-3F3BFAA418A3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094D8-8D2A-47E3-B865-EC2056AECDF9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6DA56-B579-4BC9-9245-B353500E1BE5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39827-E817-4EA6-94F6-9312E5449A5A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8CCB3-C01D-4668-99F0-74330DACDAB9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D8884-362E-4823-B1C7-D219AE070043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F31EE-8EDE-40B5-B7D1-DE354849F2E7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CDACE-3AAF-4581-B318-34739F6EE84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A7C1B6-FE06-48C7-9CE7-FA8ADD01F384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07328-8B2C-4873-B682-A363FDC7D999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F4A4E-C059-42F9-9155-C964D1302B5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DCEBC-CAF7-4139-9713-B13E64F18B4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1CC8B-2698-42BA-A06A-15FE7C0756B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762000" y="40386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105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black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39FB866-6349-49C0-8CD3-AEF2695E2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78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78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B7975-6C9A-45C7-AD9B-5119EFFF1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64424-0275-4528-AFA9-2858FF8AE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09E54-E6C9-4B84-8538-9697D2E62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FF701-7E8C-44C7-AD1E-DA107C0FC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37916-F958-4D36-AC2B-19C2DC1ED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39F30-8D80-45FE-8AB8-25DF675DD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6A2D5-0144-4337-A51A-1ED4DA1DF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F1A89-712C-414D-960D-EA6472046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C42D0-0FA7-4759-9998-989887333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F908F-6E58-410A-B739-0D5387542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E9E37-83FA-44B7-A165-A75A8748C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04415-3726-4944-B108-3EB959220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8FD40-7F75-4EE2-B731-58EEE49EA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59212-FFDF-431A-AC61-03822E356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676FD-6DAA-46B1-B082-F1021EAAC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0F6E5-C1C9-4701-B528-891219CBA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10DE-CA25-4604-92DA-FB16FFBFF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82186-E54F-4A56-8D20-513564D18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B2CC-6366-4BC8-A3C5-58788ABF6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CAA1E-5418-4A09-A68C-DEB75FB2C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4CC17-3556-40ED-84C3-9EA4ECEC1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FA2E-82A5-4276-9AFF-D4114D421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BE522-2100-483A-B833-0FB97D01E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6" name="Rectangle 8"/>
          <p:cNvSpPr>
            <a:spLocks noChangeArrowheads="1"/>
          </p:cNvSpPr>
          <p:nvPr userDrawn="1"/>
        </p:nvSpPr>
        <p:spPr bwMode="auto">
          <a:xfrm>
            <a:off x="457200" y="304800"/>
            <a:ext cx="8229600" cy="838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ChangeArrowheads="1"/>
          </p:cNvSpPr>
          <p:nvPr userDrawn="1"/>
        </p:nvSpPr>
        <p:spPr bwMode="auto">
          <a:xfrm>
            <a:off x="457200" y="1295400"/>
            <a:ext cx="8229600" cy="52578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0652F5-0D7F-4B44-9362-2B899AA5A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4D277969-3F91-4FE4-A5EE-BA98075A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072BF9D-7847-4B08-806E-6CC0E0554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video" Target="file:///S:\MET%202010\Lecture%20Material%20Summer%202011\Lecture%2010%20-%20%20Global%20Circulation\Atmos-Circulation_Pt1.avi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hyperlink" Target="../Animations/WeatherPatppt.html" TargetMode="External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8.xml"/><Relationship Id="rId1" Type="http://schemas.openxmlformats.org/officeDocument/2006/relationships/video" Target="file:///S:\MET%202010\Lecture%20Material%20Summer%202011\Lecture%2010%20-%20%20Global%20Circulation\Atmos-Circulation_Pt2.avi" TargetMode="Externa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8.xml"/><Relationship Id="rId1" Type="http://schemas.openxmlformats.org/officeDocument/2006/relationships/video" Target="file:///S:\MET%202010\Lecture%20Material%20Summer%202011\Lecture%2010%20-%20%20Global%20Circulation\global-conveyor.avi" TargetMode="Externa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0386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GLOBAL CIRCULATION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81100" y="5105400"/>
            <a:ext cx="6781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Solution To The </a:t>
            </a:r>
            <a:br>
              <a:rPr lang="en-US" dirty="0" smtClean="0"/>
            </a:br>
            <a:r>
              <a:rPr lang="en-US" dirty="0" smtClean="0"/>
              <a:t>Latitudinal Radiation Imbalance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3ce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15913"/>
            <a:ext cx="7239000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381000" y="3251200"/>
            <a:ext cx="12192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Low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7010400" y="6375400"/>
            <a:ext cx="19050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High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152400"/>
            <a:ext cx="2514600" cy="1930400"/>
            <a:chOff x="96" y="96"/>
            <a:chExt cx="1584" cy="1200"/>
          </a:xfrm>
        </p:grpSpPr>
        <p:sp>
          <p:nvSpPr>
            <p:cNvPr id="16391" name="AutoShape 8"/>
            <p:cNvSpPr>
              <a:spLocks noChangeArrowheads="1"/>
            </p:cNvSpPr>
            <p:nvPr/>
          </p:nvSpPr>
          <p:spPr bwMode="auto">
            <a:xfrm rot="1883600">
              <a:off x="1104" y="1056"/>
              <a:ext cx="576" cy="2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4" name="Text Box 6"/>
            <p:cNvSpPr txBox="1">
              <a:spLocks noChangeArrowheads="1"/>
            </p:cNvSpPr>
            <p:nvPr/>
          </p:nvSpPr>
          <p:spPr bwMode="auto">
            <a:xfrm>
              <a:off x="96" y="96"/>
              <a:ext cx="1344" cy="11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Dynamic High: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Due To The Earth’s Rotation, Air Sinks at approx. 30 °N/S</a:t>
              </a:r>
            </a:p>
          </p:txBody>
        </p:sp>
      </p:grp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762000" y="5334000"/>
            <a:ext cx="18288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Dynamic High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3ce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15913"/>
            <a:ext cx="7239000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381000" y="3251200"/>
            <a:ext cx="12192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Low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7010400" y="6375400"/>
            <a:ext cx="19050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High</a:t>
            </a:r>
          </a:p>
        </p:txBody>
      </p:sp>
      <p:sp>
        <p:nvSpPr>
          <p:cNvPr id="17413" name="AutoShape 8"/>
          <p:cNvSpPr>
            <a:spLocks noChangeArrowheads="1"/>
          </p:cNvSpPr>
          <p:nvPr/>
        </p:nvSpPr>
        <p:spPr bwMode="auto">
          <a:xfrm rot="1350839">
            <a:off x="1752600" y="18288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1905000" cy="1778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Little Cloud/ Precipitation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 PGF, Thus Little Surface Winds</a:t>
            </a:r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762000" y="5334000"/>
            <a:ext cx="18288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Dynamic High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9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ce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15913"/>
            <a:ext cx="7239000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381000" y="3251200"/>
            <a:ext cx="12192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Low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7010400" y="6375400"/>
            <a:ext cx="19050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High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 rot="1350839">
            <a:off x="1752600" y="18288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52400" y="10414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Upon Reaching The Surface, Air Diverges.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762000" y="5334000"/>
            <a:ext cx="18288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Dynamic High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3ce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15913"/>
            <a:ext cx="7239000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381000" y="3251200"/>
            <a:ext cx="12192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Low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7010400" y="6375400"/>
            <a:ext cx="19050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High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 rot="1350839">
            <a:off x="1752600" y="18288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152400" y="279400"/>
            <a:ext cx="2133600" cy="1778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Air Returns To The Equator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Completing The Hadley Cell</a:t>
            </a: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762000" y="5334000"/>
            <a:ext cx="18288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Dynamic High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3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Atmos-Circulation_Pt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33400"/>
            <a:ext cx="6672263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1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179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1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1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79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3ce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15913"/>
            <a:ext cx="7239000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381000" y="3251200"/>
            <a:ext cx="12192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Low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7010400" y="6375400"/>
            <a:ext cx="19050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High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 rot="1350839">
            <a:off x="2355850" y="1095375"/>
            <a:ext cx="1219200" cy="381000"/>
          </a:xfrm>
          <a:prstGeom prst="rightArrow">
            <a:avLst>
              <a:gd name="adj1" fmla="val 50000"/>
              <a:gd name="adj2" fmla="val 8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685800" y="533400"/>
            <a:ext cx="21336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Rest Heads Poleward!</a:t>
            </a: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762000" y="5334000"/>
            <a:ext cx="18288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Dynamic High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5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3ce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15913"/>
            <a:ext cx="7239000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381000" y="3251200"/>
            <a:ext cx="12192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Low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7010400" y="6375400"/>
            <a:ext cx="19050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High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127000"/>
            <a:ext cx="3822700" cy="1320800"/>
            <a:chOff x="96" y="80"/>
            <a:chExt cx="2408" cy="832"/>
          </a:xfrm>
        </p:grpSpPr>
        <p:sp>
          <p:nvSpPr>
            <p:cNvPr id="22535" name="AutoShape 5"/>
            <p:cNvSpPr>
              <a:spLocks noChangeArrowheads="1"/>
            </p:cNvSpPr>
            <p:nvPr/>
          </p:nvSpPr>
          <p:spPr bwMode="auto">
            <a:xfrm rot="1350839">
              <a:off x="1685" y="241"/>
              <a:ext cx="819" cy="240"/>
            </a:xfrm>
            <a:prstGeom prst="rightArrow">
              <a:avLst>
                <a:gd name="adj1" fmla="val 50000"/>
                <a:gd name="adj2" fmla="val 8531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2" name="Text Box 6"/>
            <p:cNvSpPr txBox="1">
              <a:spLocks noChangeArrowheads="1"/>
            </p:cNvSpPr>
            <p:nvPr/>
          </p:nvSpPr>
          <p:spPr bwMode="auto">
            <a:xfrm>
              <a:off x="96" y="80"/>
              <a:ext cx="1776" cy="8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This Air Meets, &amp; Converges With Air Coming From The Poles at approx. 60 °N/S</a:t>
              </a:r>
            </a:p>
          </p:txBody>
        </p:sp>
      </p:grp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762000" y="5334000"/>
            <a:ext cx="18288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Dynamic High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3ce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15913"/>
            <a:ext cx="7239000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381000" y="3251200"/>
            <a:ext cx="12192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Low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010400" y="6375400"/>
            <a:ext cx="19050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High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" y="127000"/>
            <a:ext cx="3822700" cy="1016000"/>
            <a:chOff x="96" y="80"/>
            <a:chExt cx="2408" cy="640"/>
          </a:xfrm>
        </p:grpSpPr>
        <p:sp>
          <p:nvSpPr>
            <p:cNvPr id="23560" name="AutoShape 5"/>
            <p:cNvSpPr>
              <a:spLocks noChangeArrowheads="1"/>
            </p:cNvSpPr>
            <p:nvPr/>
          </p:nvSpPr>
          <p:spPr bwMode="auto">
            <a:xfrm rot="1350839">
              <a:off x="1685" y="241"/>
              <a:ext cx="819" cy="240"/>
            </a:xfrm>
            <a:prstGeom prst="rightArrow">
              <a:avLst>
                <a:gd name="adj1" fmla="val 50000"/>
                <a:gd name="adj2" fmla="val 8531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0" name="Text Box 6"/>
            <p:cNvSpPr txBox="1">
              <a:spLocks noChangeArrowheads="1"/>
            </p:cNvSpPr>
            <p:nvPr/>
          </p:nvSpPr>
          <p:spPr bwMode="auto">
            <a:xfrm>
              <a:off x="96" y="80"/>
              <a:ext cx="1776" cy="6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Convergence Forces Air Aloft, Creating A Dynamic Low</a:t>
              </a:r>
            </a:p>
          </p:txBody>
        </p:sp>
      </p:grp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762000" y="5334000"/>
            <a:ext cx="18288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Dynamic High</a:t>
            </a: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2057400" y="6299200"/>
            <a:ext cx="17526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Dynamic Low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3ce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15913"/>
            <a:ext cx="7239000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381000" y="3251200"/>
            <a:ext cx="12192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Low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7010400" y="6375400"/>
            <a:ext cx="19050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High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 rot="1350839">
            <a:off x="2674938" y="382588"/>
            <a:ext cx="1300162" cy="381000"/>
          </a:xfrm>
          <a:prstGeom prst="rightArrow">
            <a:avLst>
              <a:gd name="adj1" fmla="val 50000"/>
              <a:gd name="adj2" fmla="val 8531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152400" y="127000"/>
            <a:ext cx="28194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Clouds, Precipitation &amp; High Winds Associated With Low Pressure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762000" y="5334000"/>
            <a:ext cx="18288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Dynamic High</a:t>
            </a: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2057400" y="6299200"/>
            <a:ext cx="17526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Dynamic Low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3ce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15913"/>
            <a:ext cx="7239000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381000" y="3251200"/>
            <a:ext cx="12192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Low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7010400" y="6375400"/>
            <a:ext cx="19050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High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 rot="1350839">
            <a:off x="2674938" y="382588"/>
            <a:ext cx="1300162" cy="381000"/>
          </a:xfrm>
          <a:prstGeom prst="rightArrow">
            <a:avLst>
              <a:gd name="adj1" fmla="val 50000"/>
              <a:gd name="adj2" fmla="val 8531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152400" y="127000"/>
            <a:ext cx="2819400" cy="1473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Air Diverges Both North &amp; South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Completes The Ferrel Cell &amp; Polar Cell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762000" y="5334000"/>
            <a:ext cx="18288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Dynamic High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2057400" y="6299200"/>
            <a:ext cx="17526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Dynamic Low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5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Atmospheric Circulation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Single-Cell</a:t>
            </a:r>
            <a:r>
              <a:rPr lang="en-US" dirty="0" smtClean="0"/>
              <a:t> Model</a:t>
            </a:r>
          </a:p>
          <a:p>
            <a:pPr lvl="1" eaLnBrk="1" hangingPunct="1">
              <a:defRPr/>
            </a:pPr>
            <a:r>
              <a:rPr lang="en-US" dirty="0" smtClean="0"/>
              <a:t>An OVERLY simplified model of Atmospheric Circulation</a:t>
            </a:r>
          </a:p>
          <a:p>
            <a:pPr lvl="2" eaLnBrk="1" hangingPunct="1">
              <a:defRPr/>
            </a:pPr>
            <a:r>
              <a:rPr lang="en-US" dirty="0" smtClean="0"/>
              <a:t>Proposed by British Physicist George Hadley in 1735</a:t>
            </a:r>
          </a:p>
          <a:p>
            <a:pPr lvl="1" eaLnBrk="1" hangingPunct="1">
              <a:defRPr/>
            </a:pPr>
            <a:r>
              <a:rPr lang="en-US" dirty="0" smtClean="0"/>
              <a:t>Makes Several Assumptions:</a:t>
            </a:r>
          </a:p>
          <a:p>
            <a:pPr lvl="2" eaLnBrk="1" hangingPunct="1">
              <a:defRPr/>
            </a:pPr>
            <a:r>
              <a:rPr lang="en-US" dirty="0" smtClean="0"/>
              <a:t>Earth is NOT rotating</a:t>
            </a:r>
          </a:p>
          <a:p>
            <a:pPr lvl="2" eaLnBrk="1" hangingPunct="1">
              <a:defRPr/>
            </a:pPr>
            <a:r>
              <a:rPr lang="en-US" dirty="0" smtClean="0"/>
              <a:t>Earth surface IS homogeneous</a:t>
            </a:r>
          </a:p>
          <a:p>
            <a:pPr lvl="2" eaLnBrk="1" hangingPunct="1">
              <a:defRPr/>
            </a:pPr>
            <a:r>
              <a:rPr lang="en-US" dirty="0" smtClean="0"/>
              <a:t>Equator receives most </a:t>
            </a:r>
            <a:r>
              <a:rPr lang="en-US" dirty="0" err="1" smtClean="0"/>
              <a:t>insolation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Poles receive least </a:t>
            </a:r>
            <a:r>
              <a:rPr lang="en-US" dirty="0" err="1" smtClean="0"/>
              <a:t>insolation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Atmospheric Circulation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Three-Cell Model (Cont.)</a:t>
            </a:r>
          </a:p>
          <a:p>
            <a:pPr lvl="1" eaLnBrk="1" hangingPunct="1">
              <a:defRPr/>
            </a:pPr>
            <a:r>
              <a:rPr lang="en-US" dirty="0" smtClean="0"/>
              <a:t>Review/Implications:</a:t>
            </a:r>
          </a:p>
          <a:p>
            <a:pPr lvl="2" eaLnBrk="1" hangingPunct="1">
              <a:defRPr/>
            </a:pPr>
            <a:r>
              <a:rPr lang="en-US" dirty="0" smtClean="0"/>
              <a:t>0°/ITCZ/</a:t>
            </a:r>
            <a:r>
              <a:rPr lang="en-US" dirty="0" smtClean="0">
                <a:solidFill>
                  <a:srgbClr val="FFFF00"/>
                </a:solidFill>
              </a:rPr>
              <a:t>Equatorial</a:t>
            </a:r>
            <a:r>
              <a:rPr lang="en-US" dirty="0" smtClean="0"/>
              <a:t> Low</a:t>
            </a:r>
          </a:p>
          <a:p>
            <a:pPr lvl="3" eaLnBrk="1" hangingPunct="1">
              <a:defRPr/>
            </a:pPr>
            <a:r>
              <a:rPr lang="en-US" dirty="0" smtClean="0"/>
              <a:t>zone of clouds and frequent rain</a:t>
            </a:r>
          </a:p>
          <a:p>
            <a:pPr lvl="2" eaLnBrk="1" hangingPunct="1">
              <a:defRPr/>
            </a:pPr>
            <a:r>
              <a:rPr lang="en-US" dirty="0" smtClean="0"/>
              <a:t>30°N &amp; S</a:t>
            </a:r>
          </a:p>
          <a:p>
            <a:pPr lvl="3" eaLnBrk="1" hangingPunct="1">
              <a:defRPr/>
            </a:pPr>
            <a:r>
              <a:rPr lang="en-US" dirty="0" smtClean="0"/>
              <a:t>zone of aridity: deserts</a:t>
            </a:r>
          </a:p>
          <a:p>
            <a:pPr lvl="2" eaLnBrk="1" hangingPunct="1">
              <a:defRPr/>
            </a:pPr>
            <a:r>
              <a:rPr lang="en-US" dirty="0" smtClean="0"/>
              <a:t>60°N &amp; S </a:t>
            </a:r>
          </a:p>
          <a:p>
            <a:pPr lvl="3" eaLnBrk="1" hangingPunct="1">
              <a:defRPr/>
            </a:pPr>
            <a:r>
              <a:rPr lang="en-US" dirty="0" smtClean="0"/>
              <a:t>zone of stormy weather, fronts, </a:t>
            </a:r>
            <a:br>
              <a:rPr lang="en-US" dirty="0" smtClean="0"/>
            </a:br>
            <a:r>
              <a:rPr lang="en-US" dirty="0" smtClean="0"/>
              <a:t>unpredictable, rain or snow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Poles</a:t>
            </a:r>
          </a:p>
          <a:p>
            <a:pPr lvl="3" eaLnBrk="1" hangingPunct="1">
              <a:defRPr/>
            </a:pPr>
            <a:r>
              <a:rPr lang="en-US" dirty="0" smtClean="0"/>
              <a:t>also deserts:</a:t>
            </a:r>
          </a:p>
          <a:p>
            <a:pPr lvl="4" eaLnBrk="1" hangingPunct="1">
              <a:defRPr/>
            </a:pPr>
            <a:r>
              <a:rPr lang="en-US" dirty="0" smtClean="0"/>
              <a:t>very little actual snowfall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88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88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Atmospheric Circulation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Named (Surface) Winds</a:t>
            </a:r>
          </a:p>
          <a:p>
            <a:pPr lvl="1" eaLnBrk="1" hangingPunct="1">
              <a:defRPr/>
            </a:pPr>
            <a:r>
              <a:rPr lang="en-US" dirty="0" smtClean="0"/>
              <a:t>People experience winds at the surface</a:t>
            </a:r>
          </a:p>
          <a:p>
            <a:pPr lvl="2" eaLnBrk="1" hangingPunct="1">
              <a:defRPr/>
            </a:pPr>
            <a:r>
              <a:rPr lang="en-US" dirty="0" smtClean="0"/>
              <a:t>So these are given names </a:t>
            </a:r>
          </a:p>
          <a:p>
            <a:pPr lvl="1" eaLnBrk="1" hangingPunct="1">
              <a:defRPr/>
            </a:pPr>
            <a:r>
              <a:rPr lang="en-US" dirty="0" smtClean="0"/>
              <a:t>Winds are ALWAYS named for the direction of their </a:t>
            </a:r>
            <a:r>
              <a:rPr lang="en-US" dirty="0" smtClean="0">
                <a:solidFill>
                  <a:srgbClr val="FFFF00"/>
                </a:solidFill>
              </a:rPr>
              <a:t>ORIGIN</a:t>
            </a:r>
          </a:p>
          <a:p>
            <a:pPr lvl="2" eaLnBrk="1" hangingPunct="1">
              <a:defRPr/>
            </a:pPr>
            <a:r>
              <a:rPr lang="en-US" dirty="0" smtClean="0"/>
              <a:t>from which direction they are </a:t>
            </a:r>
            <a:r>
              <a:rPr lang="en-US" dirty="0" smtClean="0">
                <a:solidFill>
                  <a:srgbClr val="FFFF00"/>
                </a:solidFill>
              </a:rPr>
              <a:t>coming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6-cell-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11"/>
          <p:cNvSpPr>
            <a:spLocks noChangeArrowheads="1"/>
          </p:cNvSpPr>
          <p:nvPr/>
        </p:nvSpPr>
        <p:spPr bwMode="auto">
          <a:xfrm>
            <a:off x="0" y="4800600"/>
            <a:ext cx="9144000" cy="205740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12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49" name="Text Box 13"/>
          <p:cNvSpPr txBox="1">
            <a:spLocks noChangeArrowheads="1"/>
          </p:cNvSpPr>
          <p:nvPr/>
        </p:nvSpPr>
        <p:spPr bwMode="auto">
          <a:xfrm>
            <a:off x="152400" y="152400"/>
            <a:ext cx="20574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Surface Winds…</a:t>
            </a:r>
          </a:p>
        </p:txBody>
      </p:sp>
      <p:sp>
        <p:nvSpPr>
          <p:cNvPr id="167950" name="AutoShape 14"/>
          <p:cNvSpPr>
            <a:spLocks noChangeArrowheads="1"/>
          </p:cNvSpPr>
          <p:nvPr/>
        </p:nvSpPr>
        <p:spPr bwMode="auto">
          <a:xfrm>
            <a:off x="6019800" y="3505200"/>
            <a:ext cx="533400" cy="1066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900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67951" name="Text Box 15"/>
          <p:cNvSpPr txBox="1">
            <a:spLocks noChangeArrowheads="1"/>
          </p:cNvSpPr>
          <p:nvPr/>
        </p:nvSpPr>
        <p:spPr bwMode="auto">
          <a:xfrm>
            <a:off x="6629400" y="4495800"/>
            <a:ext cx="22098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PGF: Deflected To Left (Weakly)</a:t>
            </a:r>
          </a:p>
        </p:txBody>
      </p:sp>
      <p:sp>
        <p:nvSpPr>
          <p:cNvPr id="167952" name="AutoShape 16"/>
          <p:cNvSpPr>
            <a:spLocks noChangeArrowheads="1"/>
          </p:cNvSpPr>
          <p:nvPr/>
        </p:nvSpPr>
        <p:spPr bwMode="auto">
          <a:xfrm flipV="1">
            <a:off x="6019800" y="2032000"/>
            <a:ext cx="533400" cy="1066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900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67953" name="Text Box 17"/>
          <p:cNvSpPr txBox="1">
            <a:spLocks noChangeArrowheads="1"/>
          </p:cNvSpPr>
          <p:nvPr/>
        </p:nvSpPr>
        <p:spPr bwMode="auto">
          <a:xfrm>
            <a:off x="6629400" y="1600200"/>
            <a:ext cx="22860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PGF: Deflected To Right (Weakly)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0" grpId="0" animBg="1"/>
      <p:bldP spid="167951" grpId="0" animBg="1"/>
      <p:bldP spid="167952" grpId="0" animBg="1"/>
      <p:bldP spid="1679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6-cell-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0" y="1981200"/>
            <a:ext cx="9144000" cy="281940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20574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Surface Winds…</a:t>
            </a:r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6019800" y="990600"/>
            <a:ext cx="533400" cy="838200"/>
          </a:xfrm>
          <a:prstGeom prst="upArrow">
            <a:avLst>
              <a:gd name="adj1" fmla="val 50000"/>
              <a:gd name="adj2" fmla="val 39286"/>
            </a:avLst>
          </a:prstGeom>
          <a:solidFill>
            <a:srgbClr val="9900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6629400" y="4241800"/>
            <a:ext cx="22098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PGF: Deflected To Left (Strongly)</a:t>
            </a:r>
          </a:p>
        </p:txBody>
      </p:sp>
      <p:sp>
        <p:nvSpPr>
          <p:cNvPr id="192520" name="AutoShape 8"/>
          <p:cNvSpPr>
            <a:spLocks noChangeArrowheads="1"/>
          </p:cNvSpPr>
          <p:nvPr/>
        </p:nvSpPr>
        <p:spPr bwMode="auto">
          <a:xfrm flipV="1">
            <a:off x="6019800" y="4876800"/>
            <a:ext cx="533400" cy="838200"/>
          </a:xfrm>
          <a:prstGeom prst="upArrow">
            <a:avLst>
              <a:gd name="adj1" fmla="val 50000"/>
              <a:gd name="adj2" fmla="val 39286"/>
            </a:avLst>
          </a:prstGeom>
          <a:solidFill>
            <a:srgbClr val="9900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6629400" y="1803400"/>
            <a:ext cx="22860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PGF: Deflected To Right (Strongly)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8" grpId="0" animBg="1"/>
      <p:bldP spid="192519" grpId="0" animBg="1"/>
      <p:bldP spid="192520" grpId="0" animBg="1"/>
      <p:bldP spid="1925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6-cell-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87680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638800" y="4953000"/>
            <a:ext cx="22098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PGF: Deflected To Left (Strongly)</a:t>
            </a:r>
          </a:p>
        </p:txBody>
      </p:sp>
      <p:sp>
        <p:nvSpPr>
          <p:cNvPr id="194569" name="AutoShape 9"/>
          <p:cNvSpPr>
            <a:spLocks noChangeArrowheads="1"/>
          </p:cNvSpPr>
          <p:nvPr/>
        </p:nvSpPr>
        <p:spPr bwMode="auto">
          <a:xfrm flipV="1">
            <a:off x="4953000" y="609600"/>
            <a:ext cx="5334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00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5638800" y="990600"/>
            <a:ext cx="22860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PGF: Deflected To Right (Strongly)</a:t>
            </a:r>
          </a:p>
        </p:txBody>
      </p:sp>
      <p:sp>
        <p:nvSpPr>
          <p:cNvPr id="194571" name="AutoShape 11"/>
          <p:cNvSpPr>
            <a:spLocks noChangeArrowheads="1"/>
          </p:cNvSpPr>
          <p:nvPr/>
        </p:nvSpPr>
        <p:spPr bwMode="auto">
          <a:xfrm>
            <a:off x="4953000" y="5791200"/>
            <a:ext cx="5334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00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1828800" y="304800"/>
            <a:ext cx="20574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Polar Easterlies</a:t>
            </a:r>
          </a:p>
        </p:txBody>
      </p:sp>
      <p:sp>
        <p:nvSpPr>
          <p:cNvPr id="194574" name="Text Box 14"/>
          <p:cNvSpPr txBox="1">
            <a:spLocks noChangeArrowheads="1"/>
          </p:cNvSpPr>
          <p:nvPr/>
        </p:nvSpPr>
        <p:spPr bwMode="auto">
          <a:xfrm>
            <a:off x="1828800" y="5994400"/>
            <a:ext cx="20574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Polar Easterlies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8" grpId="0" animBg="1"/>
      <p:bldP spid="194569" grpId="0" animBg="1"/>
      <p:bldP spid="194570" grpId="0" animBg="1"/>
      <p:bldP spid="1945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6-cell-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Atmospheric Circulation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Jet Stream</a:t>
            </a:r>
          </a:p>
          <a:p>
            <a:pPr lvl="1" eaLnBrk="1" hangingPunct="1">
              <a:defRPr/>
            </a:pPr>
            <a:r>
              <a:rPr lang="en-US" dirty="0" smtClean="0"/>
              <a:t>Relatively narrow bands of strong wind in the upper Troposphere</a:t>
            </a:r>
          </a:p>
          <a:p>
            <a:pPr lvl="2" eaLnBrk="1" hangingPunct="1">
              <a:defRPr/>
            </a:pPr>
            <a:r>
              <a:rPr lang="en-US" dirty="0" smtClean="0"/>
              <a:t>Meandering ‘freeways’ of air</a:t>
            </a:r>
          </a:p>
          <a:p>
            <a:pPr lvl="1" eaLnBrk="1" hangingPunct="1">
              <a:defRPr/>
            </a:pPr>
            <a:r>
              <a:rPr lang="en-US" dirty="0" smtClean="0"/>
              <a:t>Wind speeds average </a:t>
            </a:r>
          </a:p>
          <a:p>
            <a:pPr lvl="2" eaLnBrk="1" hangingPunct="1">
              <a:defRPr/>
            </a:pPr>
            <a:r>
              <a:rPr lang="en-US" dirty="0" smtClean="0"/>
              <a:t>180 km/hr (110 mph) in winter</a:t>
            </a:r>
          </a:p>
          <a:p>
            <a:pPr lvl="3" eaLnBrk="1" hangingPunct="1">
              <a:defRPr/>
            </a:pPr>
            <a:r>
              <a:rPr lang="en-US" dirty="0" smtClean="0"/>
              <a:t>(Strong Cat 2 Hurricane)</a:t>
            </a:r>
          </a:p>
          <a:p>
            <a:pPr lvl="2" eaLnBrk="1" hangingPunct="1">
              <a:defRPr/>
            </a:pPr>
            <a:r>
              <a:rPr lang="en-US" dirty="0" smtClean="0"/>
              <a:t>60 km/hr (37 mph) in summer</a:t>
            </a:r>
          </a:p>
          <a:p>
            <a:pPr lvl="2" eaLnBrk="1" hangingPunct="1">
              <a:defRPr/>
            </a:pPr>
            <a:r>
              <a:rPr lang="en-US" dirty="0" smtClean="0"/>
              <a:t>Strongest winds can exceed 360 km/hr (223 mph)</a:t>
            </a:r>
          </a:p>
          <a:p>
            <a:pPr lvl="3" eaLnBrk="1" hangingPunct="1">
              <a:defRPr/>
            </a:pPr>
            <a:r>
              <a:rPr lang="en-US" dirty="0" smtClean="0"/>
              <a:t>(Cat 5 Hurricane &gt; 155 mph)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Atmospheric Circulation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Jet Stream </a:t>
            </a:r>
            <a:r>
              <a:rPr lang="en-US" dirty="0" smtClean="0">
                <a:solidFill>
                  <a:srgbClr val="FFFF00"/>
                </a:solidFill>
              </a:rPr>
              <a:t>Formation</a:t>
            </a:r>
          </a:p>
          <a:p>
            <a:pPr lvl="1" eaLnBrk="1" hangingPunct="1">
              <a:defRPr/>
            </a:pPr>
            <a:r>
              <a:rPr lang="en-US" dirty="0" smtClean="0"/>
              <a:t>Recall that winds are strongest wherever Pressure Gradient Force is greatest</a:t>
            </a:r>
          </a:p>
          <a:p>
            <a:pPr lvl="2" eaLnBrk="1" hangingPunct="1">
              <a:defRPr/>
            </a:pPr>
            <a:r>
              <a:rPr lang="en-US" dirty="0" smtClean="0"/>
              <a:t>i.e. Wherever there is a dramatic change in pressure/temperature</a:t>
            </a:r>
          </a:p>
          <a:p>
            <a:pPr lvl="1" eaLnBrk="1" hangingPunct="1">
              <a:defRPr/>
            </a:pPr>
            <a:r>
              <a:rPr lang="en-US" dirty="0" smtClean="0"/>
              <a:t>As we have seen, such transitions take place at the intersection of both:</a:t>
            </a:r>
          </a:p>
          <a:p>
            <a:pPr lvl="2" eaLnBrk="1" hangingPunct="1">
              <a:defRPr/>
            </a:pPr>
            <a:r>
              <a:rPr lang="en-US" dirty="0" smtClean="0"/>
              <a:t>The Hadley and </a:t>
            </a:r>
            <a:r>
              <a:rPr lang="en-US" dirty="0" err="1" smtClean="0"/>
              <a:t>Ferrel</a:t>
            </a:r>
            <a:r>
              <a:rPr lang="en-US" dirty="0" smtClean="0"/>
              <a:t> Cells, and </a:t>
            </a:r>
          </a:p>
          <a:p>
            <a:pPr lvl="2" eaLnBrk="1" hangingPunct="1">
              <a:defRPr/>
            </a:pPr>
            <a:r>
              <a:rPr lang="en-US" dirty="0" smtClean="0"/>
              <a:t>The </a:t>
            </a:r>
            <a:r>
              <a:rPr lang="en-US" dirty="0" err="1" smtClean="0"/>
              <a:t>Ferrel</a:t>
            </a:r>
            <a:r>
              <a:rPr lang="en-US" dirty="0" smtClean="0"/>
              <a:t> and Polar Cells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FIG08_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7696200" y="6248400"/>
            <a:ext cx="11430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 8-8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7848600" y="5013325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1000 mb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7989888" y="2819400"/>
            <a:ext cx="1030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700 mb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7989888" y="1066800"/>
            <a:ext cx="1030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500 mb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6400800" y="441325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300 mb</a:t>
            </a: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457200" y="228600"/>
            <a:ext cx="26670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Steep Pressure Gradient Causes Extremely Fast Winds</a:t>
            </a:r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6248400" y="5394325"/>
            <a:ext cx="79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pitchFamily="34" charset="0"/>
              </a:rPr>
              <a:t>75 °F</a:t>
            </a:r>
          </a:p>
        </p:txBody>
      </p:sp>
      <p:sp>
        <p:nvSpPr>
          <p:cNvPr id="34826" name="Text Box 11"/>
          <p:cNvSpPr txBox="1">
            <a:spLocks noChangeArrowheads="1"/>
          </p:cNvSpPr>
          <p:nvPr/>
        </p:nvSpPr>
        <p:spPr bwMode="auto">
          <a:xfrm>
            <a:off x="8121650" y="5410200"/>
            <a:ext cx="79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pitchFamily="34" charset="0"/>
              </a:rPr>
              <a:t>80 °F</a:t>
            </a:r>
          </a:p>
        </p:txBody>
      </p:sp>
      <p:sp>
        <p:nvSpPr>
          <p:cNvPr id="34827" name="Text Box 12"/>
          <p:cNvSpPr txBox="1">
            <a:spLocks noChangeArrowheads="1"/>
          </p:cNvSpPr>
          <p:nvPr/>
        </p:nvSpPr>
        <p:spPr bwMode="auto">
          <a:xfrm>
            <a:off x="4032250" y="5410200"/>
            <a:ext cx="79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pitchFamily="34" charset="0"/>
              </a:rPr>
              <a:t>45 °F</a:t>
            </a:r>
          </a:p>
        </p:txBody>
      </p:sp>
      <p:sp>
        <p:nvSpPr>
          <p:cNvPr id="34828" name="Text Box 13"/>
          <p:cNvSpPr txBox="1">
            <a:spLocks noChangeArrowheads="1"/>
          </p:cNvSpPr>
          <p:nvPr/>
        </p:nvSpPr>
        <p:spPr bwMode="auto">
          <a:xfrm>
            <a:off x="1974850" y="5410200"/>
            <a:ext cx="79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pitchFamily="34" charset="0"/>
              </a:rPr>
              <a:t>40 °F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Atmospheric Circulation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Jet Stream Formation (Cont.)</a:t>
            </a:r>
          </a:p>
          <a:p>
            <a:pPr lvl="1" eaLnBrk="1" hangingPunct="1">
              <a:defRPr/>
            </a:pPr>
            <a:r>
              <a:rPr lang="en-US" dirty="0" smtClean="0"/>
              <a:t>There is another factor at play here:</a:t>
            </a:r>
          </a:p>
          <a:p>
            <a:pPr lvl="2" eaLnBrk="1" hangingPunct="1">
              <a:defRPr/>
            </a:pPr>
            <a:r>
              <a:rPr lang="en-US" dirty="0" smtClean="0"/>
              <a:t>The Conservation Of </a:t>
            </a:r>
            <a:r>
              <a:rPr lang="en-US" dirty="0" smtClean="0">
                <a:solidFill>
                  <a:srgbClr val="FFFF00"/>
                </a:solidFill>
              </a:rPr>
              <a:t>Angular Momentum</a:t>
            </a:r>
          </a:p>
          <a:p>
            <a:pPr lvl="1" eaLnBrk="1" hangingPunct="1">
              <a:defRPr/>
            </a:pPr>
            <a:r>
              <a:rPr lang="en-US" dirty="0" smtClean="0"/>
              <a:t>Recall that the Earth (and all locations upon the earth) rotates once per day!</a:t>
            </a:r>
          </a:p>
          <a:p>
            <a:pPr lvl="2" eaLnBrk="1" hangingPunct="1">
              <a:defRPr/>
            </a:pPr>
            <a:r>
              <a:rPr lang="en-US" dirty="0" smtClean="0"/>
              <a:t>This means that during the course of any day, lower latitudes (like the Equator) have further to travel than higher latitudes (like the poles)</a:t>
            </a:r>
          </a:p>
          <a:p>
            <a:pPr lvl="2" eaLnBrk="1" hangingPunct="1">
              <a:defRPr/>
            </a:pPr>
            <a:r>
              <a:rPr lang="en-US" dirty="0" smtClean="0"/>
              <a:t>Thus lower latitudes rotate faster than higher latitudes!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1ce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5588"/>
            <a:ext cx="7239000" cy="637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52400" y="3022600"/>
            <a:ext cx="16002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Warm Air Rises At </a:t>
            </a:r>
            <a:b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Equator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371600" y="228600"/>
            <a:ext cx="19050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Cold Air Sinks </a:t>
            </a:r>
            <a:b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Poles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371600" y="5994400"/>
            <a:ext cx="19050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Cold Air Sinks </a:t>
            </a:r>
            <a:b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Poles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  <p:bldP spid="59399" grpId="0" animBg="1"/>
      <p:bldP spid="5940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Atmospheric Circulation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Jet Stream Formation (Cont.)</a:t>
            </a:r>
          </a:p>
          <a:p>
            <a:pPr lvl="1" eaLnBrk="1" hangingPunct="1">
              <a:defRPr/>
            </a:pPr>
            <a:r>
              <a:rPr lang="en-US" dirty="0" smtClean="0"/>
              <a:t>When a parcel of air leaves the ground at a low latitude, its </a:t>
            </a:r>
            <a:r>
              <a:rPr lang="en-US" dirty="0" smtClean="0">
                <a:solidFill>
                  <a:srgbClr val="FFFF00"/>
                </a:solidFill>
              </a:rPr>
              <a:t>eastward</a:t>
            </a:r>
            <a:r>
              <a:rPr lang="en-US" dirty="0" smtClean="0"/>
              <a:t> momentum (speed) remains constant as it travels </a:t>
            </a:r>
            <a:r>
              <a:rPr lang="en-US" dirty="0" err="1" smtClean="0"/>
              <a:t>poleward</a:t>
            </a:r>
            <a:r>
              <a:rPr lang="en-US" dirty="0" smtClean="0"/>
              <a:t>.</a:t>
            </a:r>
          </a:p>
          <a:p>
            <a:pPr lvl="2" eaLnBrk="1" hangingPunct="1">
              <a:defRPr/>
            </a:pPr>
            <a:r>
              <a:rPr lang="en-US" dirty="0" smtClean="0"/>
              <a:t>Note: This means upper level winds will be coming from the WEST. Thus they are called </a:t>
            </a:r>
            <a:r>
              <a:rPr lang="en-US" dirty="0" err="1" smtClean="0"/>
              <a:t>westerlies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Thus, the further </a:t>
            </a:r>
            <a:r>
              <a:rPr lang="en-US" dirty="0" err="1" smtClean="0"/>
              <a:t>poleward</a:t>
            </a:r>
            <a:r>
              <a:rPr lang="en-US" dirty="0" smtClean="0"/>
              <a:t> the parcel goes, the </a:t>
            </a:r>
            <a:r>
              <a:rPr lang="en-US" dirty="0" smtClean="0">
                <a:solidFill>
                  <a:srgbClr val="FFFF00"/>
                </a:solidFill>
              </a:rPr>
              <a:t>greater</a:t>
            </a:r>
            <a:r>
              <a:rPr lang="en-US" dirty="0" smtClean="0"/>
              <a:t> its eastward momentum is in comparison to the surface beneath it.</a:t>
            </a:r>
          </a:p>
          <a:p>
            <a:pPr lvl="2" eaLnBrk="1" hangingPunct="1">
              <a:defRPr/>
            </a:pPr>
            <a:r>
              <a:rPr lang="en-US" dirty="0" smtClean="0"/>
              <a:t>These speeds are then accentuated </a:t>
            </a:r>
            <a:br>
              <a:rPr lang="en-US" dirty="0" smtClean="0"/>
            </a:br>
            <a:r>
              <a:rPr lang="en-US" dirty="0" smtClean="0"/>
              <a:t>by the strong PGF described before.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4" descr="North hemisphere cross section showing jet streams and tropopause elev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228600" y="228600"/>
            <a:ext cx="8686800" cy="1930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2 Jet Streams in Each Hemisphere: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Polar Jet Stream – Where the warm subtropical winds of the Ferrel Cell meets the cold winds of the Polar Cell (High PGF)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Subtropical Jet Stream – Where poleward bound Equatorial winds reach their greatest velocity at the boundary between the Hadley and Ferrel Cells.</a:t>
            </a: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4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4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4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Atmospheric Circulation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Jet Stream</a:t>
            </a:r>
          </a:p>
          <a:p>
            <a:pPr lvl="1" eaLnBrk="1" hangingPunct="1">
              <a:defRPr/>
            </a:pPr>
            <a:r>
              <a:rPr lang="en-US" dirty="0" smtClean="0"/>
              <a:t>The Polar &amp; Subtropical Jet Streams flow from west to east (</a:t>
            </a:r>
            <a:r>
              <a:rPr lang="en-US" dirty="0" err="1" smtClean="0"/>
              <a:t>westerlies</a:t>
            </a:r>
            <a:r>
              <a:rPr lang="en-US" dirty="0" smtClean="0"/>
              <a:t>) around the world!</a:t>
            </a:r>
          </a:p>
          <a:p>
            <a:pPr lvl="1" eaLnBrk="1" hangingPunct="1">
              <a:defRPr/>
            </a:pPr>
            <a:r>
              <a:rPr lang="en-US" dirty="0" smtClean="0"/>
              <a:t>Recall that, they’re</a:t>
            </a:r>
            <a:br>
              <a:rPr lang="en-US" dirty="0" smtClean="0"/>
            </a:br>
            <a:r>
              <a:rPr lang="en-US" dirty="0" smtClean="0"/>
              <a:t>strongest in winter</a:t>
            </a:r>
            <a:br>
              <a:rPr lang="en-US" dirty="0" smtClean="0"/>
            </a:br>
            <a:r>
              <a:rPr lang="en-US" dirty="0" smtClean="0"/>
              <a:t>when the difference in </a:t>
            </a:r>
            <a:br>
              <a:rPr lang="en-US" dirty="0" smtClean="0"/>
            </a:br>
            <a:r>
              <a:rPr lang="en-US" dirty="0" smtClean="0"/>
              <a:t>temperature is greatest.</a:t>
            </a:r>
          </a:p>
          <a:p>
            <a:pPr lvl="1" eaLnBrk="1" hangingPunct="1">
              <a:defRPr/>
            </a:pPr>
            <a:r>
              <a:rPr lang="en-US" dirty="0" smtClean="0"/>
              <a:t>Their paths are </a:t>
            </a:r>
            <a:r>
              <a:rPr lang="en-US" dirty="0" smtClean="0">
                <a:solidFill>
                  <a:srgbClr val="FFFF00"/>
                </a:solidFill>
              </a:rPr>
              <a:t>NOT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fixed</a:t>
            </a:r>
            <a:r>
              <a:rPr lang="en-US" dirty="0" smtClean="0"/>
              <a:t>! </a:t>
            </a:r>
          </a:p>
          <a:p>
            <a:pPr lvl="2" eaLnBrk="1" hangingPunct="1">
              <a:defRPr/>
            </a:pPr>
            <a:r>
              <a:rPr lang="en-US" dirty="0" smtClean="0"/>
              <a:t>They </a:t>
            </a:r>
            <a:r>
              <a:rPr lang="en-US" dirty="0" smtClean="0">
                <a:solidFill>
                  <a:srgbClr val="FFFF00"/>
                </a:solidFill>
              </a:rPr>
              <a:t>migrate</a:t>
            </a:r>
            <a:r>
              <a:rPr lang="en-US" dirty="0" smtClean="0"/>
              <a:t> with</a:t>
            </a:r>
            <a:br>
              <a:rPr lang="en-US" dirty="0" smtClean="0"/>
            </a:br>
            <a:r>
              <a:rPr lang="en-US" dirty="0" smtClean="0"/>
              <a:t>the frontal boundaries.</a:t>
            </a:r>
          </a:p>
        </p:txBody>
      </p:sp>
      <p:pic>
        <p:nvPicPr>
          <p:cNvPr id="225284" name="Picture 4" descr="Jet_Str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94013"/>
            <a:ext cx="3886200" cy="3811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FIG08_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57150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Here, the migrating Subtropical Jet Stream carries moisture from the Equator to Mexico &amp; Florida</a:t>
            </a: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Atmospheric Circulation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Reality Check: Where does the 3-Cell model fail?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Yes</a:t>
            </a:r>
            <a:r>
              <a:rPr lang="en-US" dirty="0" smtClean="0"/>
              <a:t>, Earth IS rotating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No</a:t>
            </a:r>
            <a:r>
              <a:rPr lang="en-US" dirty="0" smtClean="0"/>
              <a:t>, Earth surface is NOT homogeneous</a:t>
            </a:r>
          </a:p>
          <a:p>
            <a:pPr lvl="2" eaLnBrk="1" hangingPunct="1">
              <a:defRPr/>
            </a:pPr>
            <a:r>
              <a:rPr lang="en-US" dirty="0" smtClean="0"/>
              <a:t>Land-sea heating differences, topography &amp; Seasons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No</a:t>
            </a:r>
            <a:r>
              <a:rPr lang="en-US" dirty="0" smtClean="0"/>
              <a:t>, the Equator does NOT receive the greatest amount of </a:t>
            </a:r>
            <a:r>
              <a:rPr lang="en-US" dirty="0" err="1" smtClean="0"/>
              <a:t>insolation</a:t>
            </a:r>
            <a:r>
              <a:rPr lang="en-US" dirty="0" smtClean="0"/>
              <a:t> </a:t>
            </a:r>
          </a:p>
          <a:p>
            <a:pPr lvl="2" eaLnBrk="1" hangingPunct="1">
              <a:defRPr/>
            </a:pPr>
            <a:r>
              <a:rPr lang="en-US" dirty="0" smtClean="0"/>
              <a:t>Arid zones (Deserts) do. </a:t>
            </a:r>
            <a:r>
              <a:rPr lang="en-US" dirty="0" smtClean="0"/>
              <a:t>Seasons &amp; No </a:t>
            </a:r>
            <a:r>
              <a:rPr lang="en-US" dirty="0" smtClean="0"/>
              <a:t>clouds!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Yes</a:t>
            </a:r>
            <a:r>
              <a:rPr lang="en-US" dirty="0" smtClean="0"/>
              <a:t>, the Poles DO receive the </a:t>
            </a:r>
            <a:br>
              <a:rPr lang="en-US" dirty="0" smtClean="0"/>
            </a:br>
            <a:r>
              <a:rPr lang="en-US" dirty="0" smtClean="0"/>
              <a:t>least amount of </a:t>
            </a:r>
            <a:r>
              <a:rPr lang="en-US" dirty="0" err="1" smtClean="0"/>
              <a:t>insolation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Atmospheric Circulation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Reality Check (Cont.):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If the Equator truly was the area of greatest </a:t>
            </a:r>
            <a:r>
              <a:rPr lang="en-US" dirty="0" err="1" smtClean="0"/>
              <a:t>insolation</a:t>
            </a:r>
            <a:r>
              <a:rPr lang="en-US" dirty="0" smtClean="0"/>
              <a:t>, then we would expect the </a:t>
            </a:r>
            <a:r>
              <a:rPr lang="en-US" dirty="0" smtClean="0">
                <a:solidFill>
                  <a:srgbClr val="FFFF00"/>
                </a:solidFill>
              </a:rPr>
              <a:t>ITCZ</a:t>
            </a:r>
            <a:r>
              <a:rPr lang="en-US" dirty="0" smtClean="0"/>
              <a:t> to constantly reside there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However, we have seen that the arid deserts are the area of greatest </a:t>
            </a:r>
            <a:r>
              <a:rPr lang="en-US" dirty="0" err="1" smtClean="0"/>
              <a:t>insolation</a:t>
            </a:r>
            <a:r>
              <a:rPr lang="en-US" dirty="0" smtClean="0"/>
              <a:t>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Furthermore, we know that Continents warm (and radiate) faster than Oceans.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Thus the ITCZ (and its life giving rains) follow the ‘</a:t>
            </a:r>
            <a:r>
              <a:rPr lang="en-US" dirty="0" smtClean="0">
                <a:solidFill>
                  <a:srgbClr val="FFFF00"/>
                </a:solidFill>
              </a:rPr>
              <a:t>Thermal Equator</a:t>
            </a:r>
            <a:r>
              <a:rPr lang="en-US" dirty="0" smtClean="0"/>
              <a:t>’ (the warmest latitude)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Closer to 0° over the oceans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but </a:t>
            </a:r>
            <a:r>
              <a:rPr lang="en-US" dirty="0" smtClean="0"/>
              <a:t>seasonally at </a:t>
            </a:r>
            <a:r>
              <a:rPr lang="en-US" dirty="0" smtClean="0"/>
              <a:t>higher latitudes over land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FIG08_004BC"/>
          <p:cNvPicPr>
            <a:picLocks noChangeAspect="1" noChangeArrowheads="1"/>
          </p:cNvPicPr>
          <p:nvPr/>
        </p:nvPicPr>
        <p:blipFill>
          <a:blip r:embed="rId3" cstate="print"/>
          <a:srcRect t="12222"/>
          <a:stretch>
            <a:fillRect/>
          </a:stretch>
        </p:blipFill>
        <p:spPr bwMode="auto">
          <a:xfrm>
            <a:off x="0" y="3810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76200" y="76200"/>
            <a:ext cx="11430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Fig. 8-5</a:t>
            </a: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228600" y="5638800"/>
            <a:ext cx="79248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Sahel borders the southern Sahara Desert. </a:t>
            </a:r>
            <a:b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Summer, the ITCZ migrates north with the ‘Thermal Equator’. </a:t>
            </a:r>
            <a:b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gives the region a brief  rainy period. </a:t>
            </a: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pitchFamily="34" charset="0"/>
                <a:hlinkClick r:id="rId5" action="ppaction://hlinkfile"/>
              </a:rPr>
              <a:t>Seasonal Pressure and Precipitation Patterns</a:t>
            </a:r>
            <a:endParaRPr lang="en-US" smtClean="0">
              <a:latin typeface="ArialMT" charset="0"/>
            </a:endParaRPr>
          </a:p>
        </p:txBody>
      </p:sp>
    </p:spTree>
    <p:controls>
      <p:control spid="1027" name="ShockwaveFlash1" r:id="rId2" imgW="9142857" imgH="632381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Atmospheric Circulation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Reality Check (Cont.):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Semi-permanent</a:t>
            </a:r>
            <a:r>
              <a:rPr lang="en-US" dirty="0" smtClean="0"/>
              <a:t> Pressure Cells </a:t>
            </a:r>
          </a:p>
          <a:p>
            <a:pPr lvl="2" eaLnBrk="1" hangingPunct="1">
              <a:defRPr/>
            </a:pPr>
            <a:r>
              <a:rPr lang="en-US" dirty="0" smtClean="0"/>
              <a:t>Highs &amp; Lows do not occur in continuous bands, but as: </a:t>
            </a:r>
          </a:p>
          <a:p>
            <a:pPr lvl="3" eaLnBrk="1" hangingPunct="1">
              <a:defRPr/>
            </a:pPr>
            <a:r>
              <a:rPr lang="en-US" dirty="0" smtClean="0"/>
              <a:t>‘Semi-permanent Pressure Cells’ </a:t>
            </a:r>
          </a:p>
          <a:p>
            <a:pPr lvl="2" eaLnBrk="1" hangingPunct="1">
              <a:defRPr/>
            </a:pPr>
            <a:r>
              <a:rPr lang="en-US" dirty="0" smtClean="0"/>
              <a:t>These cells are not fixed at 30° &amp; 60° N &amp; S, but move north and south with the seasons</a:t>
            </a:r>
          </a:p>
          <a:p>
            <a:pPr lvl="2" eaLnBrk="1" hangingPunct="1">
              <a:defRPr/>
            </a:pPr>
            <a:r>
              <a:rPr lang="en-US" dirty="0" smtClean="0"/>
              <a:t>The </a:t>
            </a:r>
            <a:r>
              <a:rPr lang="en-US" i="1" dirty="0" smtClean="0"/>
              <a:t>intensity</a:t>
            </a:r>
            <a:r>
              <a:rPr lang="en-US" dirty="0" smtClean="0"/>
              <a:t> of the pressure in each cell also varies with the seasons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FIG08_003A"/>
          <p:cNvPicPr>
            <a:picLocks noChangeAspect="1" noChangeArrowheads="1"/>
          </p:cNvPicPr>
          <p:nvPr/>
        </p:nvPicPr>
        <p:blipFill>
          <a:blip r:embed="rId3" cstate="print"/>
          <a:srcRect t="10001" b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22098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Fig. 8-4a: January</a:t>
            </a: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3477" name="Oval 5"/>
          <p:cNvSpPr>
            <a:spLocks noChangeArrowheads="1"/>
          </p:cNvSpPr>
          <p:nvPr/>
        </p:nvSpPr>
        <p:spPr bwMode="auto">
          <a:xfrm>
            <a:off x="4191000" y="1676400"/>
            <a:ext cx="2057400" cy="17526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ce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5588"/>
            <a:ext cx="7239000" cy="637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457200" y="3175000"/>
            <a:ext cx="12192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Low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600200" y="228600"/>
            <a:ext cx="19050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High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1600200" y="6248400"/>
            <a:ext cx="19050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High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FIG08_003B"/>
          <p:cNvPicPr>
            <a:picLocks noChangeAspect="1" noChangeArrowheads="1"/>
          </p:cNvPicPr>
          <p:nvPr/>
        </p:nvPicPr>
        <p:blipFill>
          <a:blip r:embed="rId3" cstate="print"/>
          <a:srcRect t="10001" b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18288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Fig. 8-4b: July</a:t>
            </a: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7574" name="Oval 6"/>
          <p:cNvSpPr>
            <a:spLocks noChangeArrowheads="1"/>
          </p:cNvSpPr>
          <p:nvPr/>
        </p:nvSpPr>
        <p:spPr bwMode="auto">
          <a:xfrm>
            <a:off x="3733800" y="1219200"/>
            <a:ext cx="2438400" cy="20574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G08_003A"/>
          <p:cNvPicPr>
            <a:picLocks noChangeAspect="1" noChangeArrowheads="1"/>
          </p:cNvPicPr>
          <p:nvPr/>
        </p:nvPicPr>
        <p:blipFill>
          <a:blip r:embed="rId3" cstate="print"/>
          <a:srcRect t="10001" b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22098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Fig. 8-4a: January</a:t>
            </a: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3716" name="Oval 4"/>
          <p:cNvSpPr>
            <a:spLocks noChangeArrowheads="1"/>
          </p:cNvSpPr>
          <p:nvPr/>
        </p:nvSpPr>
        <p:spPr bwMode="auto">
          <a:xfrm>
            <a:off x="1828800" y="1524000"/>
            <a:ext cx="2057400" cy="17526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IG08_003B"/>
          <p:cNvPicPr>
            <a:picLocks noChangeAspect="1" noChangeArrowheads="1"/>
          </p:cNvPicPr>
          <p:nvPr/>
        </p:nvPicPr>
        <p:blipFill>
          <a:blip r:embed="rId3" cstate="print"/>
          <a:srcRect t="10001" b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18288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Fig. 8-4b: July</a:t>
            </a: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64" name="Oval 4"/>
          <p:cNvSpPr>
            <a:spLocks noChangeArrowheads="1"/>
          </p:cNvSpPr>
          <p:nvPr/>
        </p:nvSpPr>
        <p:spPr bwMode="auto">
          <a:xfrm>
            <a:off x="1066800" y="1143000"/>
            <a:ext cx="2438400" cy="20574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IG08_003A"/>
          <p:cNvPicPr>
            <a:picLocks noChangeAspect="1" noChangeArrowheads="1"/>
          </p:cNvPicPr>
          <p:nvPr/>
        </p:nvPicPr>
        <p:blipFill>
          <a:blip r:embed="rId3" cstate="print"/>
          <a:srcRect t="10001" b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22098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Fig. 8-4a: January</a:t>
            </a: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7812" name="Oval 4"/>
          <p:cNvSpPr>
            <a:spLocks noChangeArrowheads="1"/>
          </p:cNvSpPr>
          <p:nvPr/>
        </p:nvSpPr>
        <p:spPr bwMode="auto">
          <a:xfrm>
            <a:off x="4191000" y="304800"/>
            <a:ext cx="2057400" cy="17526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IG08_003B"/>
          <p:cNvPicPr>
            <a:picLocks noChangeAspect="1" noChangeArrowheads="1"/>
          </p:cNvPicPr>
          <p:nvPr/>
        </p:nvPicPr>
        <p:blipFill>
          <a:blip r:embed="rId3" cstate="print"/>
          <a:srcRect t="10001" b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18288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Fig. 8-4b: July</a:t>
            </a: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9860" name="Oval 4"/>
          <p:cNvSpPr>
            <a:spLocks noChangeArrowheads="1"/>
          </p:cNvSpPr>
          <p:nvPr/>
        </p:nvSpPr>
        <p:spPr bwMode="auto">
          <a:xfrm>
            <a:off x="3505200" y="304800"/>
            <a:ext cx="1600200" cy="15240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IG08_003A"/>
          <p:cNvPicPr>
            <a:picLocks noChangeAspect="1" noChangeArrowheads="1"/>
          </p:cNvPicPr>
          <p:nvPr/>
        </p:nvPicPr>
        <p:blipFill>
          <a:blip r:embed="rId3" cstate="print"/>
          <a:srcRect t="10001" b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22098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Fig. 8-4a: January</a:t>
            </a: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1908" name="Oval 4"/>
          <p:cNvSpPr>
            <a:spLocks noChangeArrowheads="1"/>
          </p:cNvSpPr>
          <p:nvPr/>
        </p:nvSpPr>
        <p:spPr bwMode="auto">
          <a:xfrm>
            <a:off x="0" y="4648200"/>
            <a:ext cx="9144000" cy="11430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IG08_003B"/>
          <p:cNvPicPr>
            <a:picLocks noChangeAspect="1" noChangeArrowheads="1"/>
          </p:cNvPicPr>
          <p:nvPr/>
        </p:nvPicPr>
        <p:blipFill>
          <a:blip r:embed="rId3" cstate="print"/>
          <a:srcRect t="10001" b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18288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Fig. 8-4b: July</a:t>
            </a: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3957" name="Oval 5"/>
          <p:cNvSpPr>
            <a:spLocks noChangeArrowheads="1"/>
          </p:cNvSpPr>
          <p:nvPr/>
        </p:nvSpPr>
        <p:spPr bwMode="auto">
          <a:xfrm>
            <a:off x="0" y="4648200"/>
            <a:ext cx="9144000" cy="11430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ClipperRo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Atmospheric Circulation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Reality Check (Cont.): </a:t>
            </a:r>
          </a:p>
          <a:p>
            <a:pPr lvl="1" eaLnBrk="1" hangingPunct="1">
              <a:defRPr/>
            </a:pPr>
            <a:r>
              <a:rPr lang="en-US" dirty="0" smtClean="0"/>
              <a:t>Recall that these cells and the ITCZ will migrate with the </a:t>
            </a:r>
            <a:r>
              <a:rPr lang="en-US" dirty="0" smtClean="0">
                <a:solidFill>
                  <a:srgbClr val="FFFF00"/>
                </a:solidFill>
              </a:rPr>
              <a:t>seasons</a:t>
            </a:r>
            <a:r>
              <a:rPr lang="en-US" dirty="0" smtClean="0"/>
              <a:t>!</a:t>
            </a:r>
          </a:p>
          <a:p>
            <a:pPr lvl="2" eaLnBrk="1" hangingPunct="1">
              <a:defRPr/>
            </a:pPr>
            <a:r>
              <a:rPr lang="en-US" dirty="0" smtClean="0"/>
              <a:t>Thus we would expect the ITCZ to reach its: </a:t>
            </a:r>
          </a:p>
          <a:p>
            <a:pPr lvl="3" eaLnBrk="1" hangingPunct="1">
              <a:defRPr/>
            </a:pPr>
            <a:r>
              <a:rPr lang="en-US" dirty="0" smtClean="0"/>
              <a:t>northernmost point during the June Solstice</a:t>
            </a:r>
          </a:p>
          <a:p>
            <a:pPr lvl="3" eaLnBrk="1" hangingPunct="1">
              <a:defRPr/>
            </a:pPr>
            <a:r>
              <a:rPr lang="en-US" dirty="0" smtClean="0"/>
              <a:t>southernmost point during the December Solstice</a:t>
            </a:r>
          </a:p>
          <a:p>
            <a:pPr lvl="3" eaLnBrk="1" hangingPunct="1">
              <a:defRPr/>
            </a:pPr>
            <a:r>
              <a:rPr lang="en-US" dirty="0" smtClean="0"/>
              <a:t>And rest over the Equator during the Equinoxes</a:t>
            </a:r>
          </a:p>
          <a:p>
            <a:pPr lvl="2" eaLnBrk="1" hangingPunct="1">
              <a:defRPr/>
            </a:pPr>
            <a:r>
              <a:rPr lang="en-US" dirty="0" smtClean="0"/>
              <a:t>If we think back to the 3-Cell model, this is analogous to…</a:t>
            </a:r>
          </a:p>
          <a:p>
            <a:pPr lvl="3" eaLnBrk="1" hangingPunct="1">
              <a:defRPr/>
            </a:pPr>
            <a:r>
              <a:rPr lang="en-US" dirty="0" smtClean="0"/>
              <a:t>the Cells being a ‘socket’ that sits upon the plane of the ecliptic, and</a:t>
            </a:r>
          </a:p>
          <a:p>
            <a:pPr lvl="3" eaLnBrk="1" hangingPunct="1">
              <a:defRPr/>
            </a:pPr>
            <a:r>
              <a:rPr lang="en-US" dirty="0" smtClean="0"/>
              <a:t>The Earth being a ‘ball’ rotating in the socket with the changing seasons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5" name="Atmos-Circulation_Pt2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609600"/>
            <a:ext cx="6672263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9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907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9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9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07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Atmospheric Circulation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Three-Cell</a:t>
            </a:r>
            <a:r>
              <a:rPr lang="en-US" dirty="0" smtClean="0"/>
              <a:t> Model</a:t>
            </a:r>
          </a:p>
          <a:p>
            <a:pPr lvl="1" eaLnBrk="1" hangingPunct="1">
              <a:defRPr/>
            </a:pPr>
            <a:r>
              <a:rPr lang="en-US" dirty="0" smtClean="0"/>
              <a:t>Divides the circulation of each hemisphere into three distinct cells:</a:t>
            </a:r>
          </a:p>
          <a:p>
            <a:pPr lvl="2" eaLnBrk="1" hangingPunct="1">
              <a:defRPr/>
            </a:pPr>
            <a:r>
              <a:rPr lang="en-US" dirty="0" smtClean="0"/>
              <a:t>Hadley Cell</a:t>
            </a:r>
          </a:p>
          <a:p>
            <a:pPr lvl="2" eaLnBrk="1" hangingPunct="1">
              <a:defRPr/>
            </a:pPr>
            <a:r>
              <a:rPr lang="en-US" dirty="0" err="1" smtClean="0"/>
              <a:t>Ferrel</a:t>
            </a:r>
            <a:r>
              <a:rPr lang="en-US" dirty="0" smtClean="0"/>
              <a:t> Cell</a:t>
            </a:r>
          </a:p>
          <a:p>
            <a:pPr lvl="2" eaLnBrk="1" hangingPunct="1">
              <a:defRPr/>
            </a:pPr>
            <a:r>
              <a:rPr lang="en-US" dirty="0" smtClean="0"/>
              <a:t>Polar Cell</a:t>
            </a:r>
          </a:p>
          <a:p>
            <a:pPr lvl="1" eaLnBrk="1" hangingPunct="1">
              <a:defRPr/>
            </a:pPr>
            <a:r>
              <a:rPr lang="en-US" dirty="0" smtClean="0"/>
              <a:t>Proposed by American Meteorologist William </a:t>
            </a:r>
            <a:r>
              <a:rPr lang="en-US" dirty="0" err="1" smtClean="0"/>
              <a:t>Ferrel</a:t>
            </a:r>
            <a:r>
              <a:rPr lang="en-US" dirty="0" smtClean="0"/>
              <a:t> in the 1800’s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Atmospheric Circulation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Reality Check (Cont.): </a:t>
            </a:r>
          </a:p>
          <a:p>
            <a:pPr lvl="1" eaLnBrk="1" hangingPunct="1">
              <a:defRPr/>
            </a:pPr>
            <a:r>
              <a:rPr lang="en-US" dirty="0" smtClean="0"/>
              <a:t>Deserts do not only occur at 30° &amp; 90° N &amp; S</a:t>
            </a:r>
          </a:p>
          <a:p>
            <a:pPr lvl="2" eaLnBrk="1" hangingPunct="1">
              <a:defRPr/>
            </a:pPr>
            <a:r>
              <a:rPr lang="en-US" dirty="0" smtClean="0"/>
              <a:t>Although they do tend to straddle the Tropics</a:t>
            </a:r>
          </a:p>
          <a:p>
            <a:pPr lvl="1" eaLnBrk="1" hangingPunct="1">
              <a:defRPr/>
            </a:pPr>
            <a:r>
              <a:rPr lang="en-US" dirty="0" smtClean="0"/>
              <a:t>They are most common on the </a:t>
            </a:r>
            <a:r>
              <a:rPr lang="en-US" dirty="0" smtClean="0">
                <a:solidFill>
                  <a:srgbClr val="FFFF00"/>
                </a:solidFill>
              </a:rPr>
              <a:t>western</a:t>
            </a:r>
            <a:r>
              <a:rPr lang="en-US" dirty="0" smtClean="0"/>
              <a:t> side of continents</a:t>
            </a:r>
          </a:p>
          <a:p>
            <a:pPr lvl="1" eaLnBrk="1" hangingPunct="1">
              <a:defRPr/>
            </a:pPr>
            <a:r>
              <a:rPr lang="en-US" dirty="0" smtClean="0"/>
              <a:t>They also occur in the </a:t>
            </a:r>
            <a:r>
              <a:rPr lang="en-US" dirty="0" smtClean="0">
                <a:solidFill>
                  <a:srgbClr val="FFFF00"/>
                </a:solidFill>
              </a:rPr>
              <a:t>middle</a:t>
            </a:r>
            <a:r>
              <a:rPr lang="en-US" dirty="0" smtClean="0"/>
              <a:t> of continents where rainfall is low</a:t>
            </a:r>
          </a:p>
          <a:p>
            <a:pPr lvl="1" eaLnBrk="1" hangingPunct="1">
              <a:defRPr/>
            </a:pPr>
            <a:r>
              <a:rPr lang="en-US" dirty="0" smtClean="0"/>
              <a:t>And they occur in ‘rain shadow’ areas</a:t>
            </a:r>
          </a:p>
          <a:p>
            <a:pPr lvl="1" eaLnBrk="1" hangingPunct="1">
              <a:defRPr/>
            </a:pPr>
            <a:r>
              <a:rPr lang="en-US" dirty="0" smtClean="0"/>
              <a:t>Polar deserts do exist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Oceanic Circulation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Surface Winds cause the surface of the ocean to move </a:t>
            </a:r>
          </a:p>
          <a:p>
            <a:pPr lvl="1" eaLnBrk="1" hangingPunct="1">
              <a:defRPr/>
            </a:pPr>
            <a:r>
              <a:rPr lang="en-US" sz="2400" dirty="0" smtClean="0"/>
              <a:t>Creating ocean currents</a:t>
            </a:r>
          </a:p>
          <a:p>
            <a:pPr eaLnBrk="1" hangingPunct="1">
              <a:defRPr/>
            </a:pPr>
            <a:r>
              <a:rPr lang="en-US" sz="2800" dirty="0" smtClean="0"/>
              <a:t>This affects only the </a:t>
            </a:r>
            <a:r>
              <a:rPr lang="en-US" sz="2800" dirty="0" smtClean="0">
                <a:solidFill>
                  <a:srgbClr val="FFFF00"/>
                </a:solidFill>
              </a:rPr>
              <a:t>top</a:t>
            </a:r>
            <a:r>
              <a:rPr lang="en-US" sz="2800" dirty="0" smtClean="0"/>
              <a:t> layers of the oceans </a:t>
            </a:r>
          </a:p>
          <a:p>
            <a:pPr lvl="1" eaLnBrk="1" hangingPunct="1">
              <a:defRPr/>
            </a:pPr>
            <a:r>
              <a:rPr lang="en-US" sz="2400" dirty="0" smtClean="0"/>
              <a:t>About 10% of water in oceans</a:t>
            </a:r>
          </a:p>
          <a:p>
            <a:pPr eaLnBrk="1" hangingPunct="1">
              <a:defRPr/>
            </a:pPr>
            <a:r>
              <a:rPr lang="en-US" sz="2800" dirty="0" smtClean="0"/>
              <a:t>Other factors that influence ocean currents are:</a:t>
            </a:r>
          </a:p>
          <a:p>
            <a:pPr lvl="1" eaLnBrk="1" hangingPunct="1">
              <a:defRPr/>
            </a:pPr>
            <a:r>
              <a:rPr lang="en-US" sz="2400" dirty="0" err="1" smtClean="0"/>
              <a:t>Coriolis</a:t>
            </a:r>
            <a:r>
              <a:rPr lang="en-US" sz="2400" dirty="0" smtClean="0"/>
              <a:t> Force and </a:t>
            </a:r>
          </a:p>
          <a:p>
            <a:pPr lvl="1" eaLnBrk="1" hangingPunct="1">
              <a:defRPr/>
            </a:pPr>
            <a:r>
              <a:rPr lang="en-US" sz="2400" dirty="0" smtClean="0"/>
              <a:t>Land Masses</a:t>
            </a:r>
          </a:p>
          <a:p>
            <a:pPr eaLnBrk="1" hangingPunct="1">
              <a:defRPr/>
            </a:pPr>
            <a:r>
              <a:rPr lang="en-US" sz="2800" dirty="0" smtClean="0"/>
              <a:t>Currents are warm or cold depending on their </a:t>
            </a:r>
            <a:r>
              <a:rPr lang="en-US" sz="2800" dirty="0" smtClean="0">
                <a:solidFill>
                  <a:srgbClr val="FFFF00"/>
                </a:solidFill>
              </a:rPr>
              <a:t>latitude</a:t>
            </a:r>
            <a:r>
              <a:rPr lang="en-US" sz="2800" dirty="0" smtClean="0"/>
              <a:t> of origin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6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914400" y="2667000"/>
            <a:ext cx="7391400" cy="3733800"/>
            <a:chOff x="576" y="1680"/>
            <a:chExt cx="4656" cy="2352"/>
          </a:xfrm>
        </p:grpSpPr>
        <p:sp>
          <p:nvSpPr>
            <p:cNvPr id="58381" name="Rectangle 14"/>
            <p:cNvSpPr>
              <a:spLocks noChangeArrowheads="1"/>
            </p:cNvSpPr>
            <p:nvPr/>
          </p:nvSpPr>
          <p:spPr bwMode="auto">
            <a:xfrm>
              <a:off x="576" y="1680"/>
              <a:ext cx="4656" cy="235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2" name="Line 4"/>
            <p:cNvSpPr>
              <a:spLocks noChangeShapeType="1"/>
            </p:cNvSpPr>
            <p:nvPr/>
          </p:nvSpPr>
          <p:spPr bwMode="auto">
            <a:xfrm>
              <a:off x="864" y="2880"/>
              <a:ext cx="40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69" name="Text Box 5"/>
            <p:cNvSpPr txBox="1">
              <a:spLocks noChangeArrowheads="1"/>
            </p:cNvSpPr>
            <p:nvPr/>
          </p:nvSpPr>
          <p:spPr bwMode="auto">
            <a:xfrm>
              <a:off x="3840" y="2592"/>
              <a:ext cx="6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0°</a:t>
              </a:r>
              <a:r>
                <a:rPr lang="en-US"/>
                <a:t> </a:t>
              </a:r>
            </a:p>
          </p:txBody>
        </p:sp>
        <p:sp>
          <p:nvSpPr>
            <p:cNvPr id="58384" name="Freeform 12"/>
            <p:cNvSpPr>
              <a:spLocks/>
            </p:cNvSpPr>
            <p:nvPr/>
          </p:nvSpPr>
          <p:spPr bwMode="auto">
            <a:xfrm>
              <a:off x="1120" y="1972"/>
              <a:ext cx="511" cy="1843"/>
            </a:xfrm>
            <a:custGeom>
              <a:avLst/>
              <a:gdLst>
                <a:gd name="T0" fmla="*/ 555 w 416"/>
                <a:gd name="T1" fmla="*/ 2440 h 1392"/>
                <a:gd name="T2" fmla="*/ 628 w 416"/>
                <a:gd name="T3" fmla="*/ 2019 h 1392"/>
                <a:gd name="T4" fmla="*/ 555 w 416"/>
                <a:gd name="T5" fmla="*/ 1768 h 1392"/>
                <a:gd name="T6" fmla="*/ 265 w 416"/>
                <a:gd name="T7" fmla="*/ 1598 h 1392"/>
                <a:gd name="T8" fmla="*/ 120 w 416"/>
                <a:gd name="T9" fmla="*/ 1347 h 1392"/>
                <a:gd name="T10" fmla="*/ 265 w 416"/>
                <a:gd name="T11" fmla="*/ 1094 h 1392"/>
                <a:gd name="T12" fmla="*/ 410 w 416"/>
                <a:gd name="T13" fmla="*/ 842 h 1392"/>
                <a:gd name="T14" fmla="*/ 338 w 416"/>
                <a:gd name="T15" fmla="*/ 421 h 1392"/>
                <a:gd name="T16" fmla="*/ 48 w 416"/>
                <a:gd name="T17" fmla="*/ 253 h 1392"/>
                <a:gd name="T18" fmla="*/ 48 w 416"/>
                <a:gd name="T19" fmla="*/ 0 h 13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6"/>
                <a:gd name="T31" fmla="*/ 0 h 1392"/>
                <a:gd name="T32" fmla="*/ 416 w 416"/>
                <a:gd name="T33" fmla="*/ 1392 h 13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6" h="1392">
                  <a:moveTo>
                    <a:pt x="368" y="1392"/>
                  </a:moveTo>
                  <a:cubicBezTo>
                    <a:pt x="392" y="1304"/>
                    <a:pt x="416" y="1216"/>
                    <a:pt x="416" y="1152"/>
                  </a:cubicBezTo>
                  <a:cubicBezTo>
                    <a:pt x="416" y="1088"/>
                    <a:pt x="408" y="1048"/>
                    <a:pt x="368" y="1008"/>
                  </a:cubicBezTo>
                  <a:cubicBezTo>
                    <a:pt x="328" y="968"/>
                    <a:pt x="224" y="952"/>
                    <a:pt x="176" y="912"/>
                  </a:cubicBezTo>
                  <a:cubicBezTo>
                    <a:pt x="128" y="872"/>
                    <a:pt x="80" y="816"/>
                    <a:pt x="80" y="768"/>
                  </a:cubicBezTo>
                  <a:cubicBezTo>
                    <a:pt x="80" y="720"/>
                    <a:pt x="144" y="672"/>
                    <a:pt x="176" y="624"/>
                  </a:cubicBezTo>
                  <a:cubicBezTo>
                    <a:pt x="208" y="576"/>
                    <a:pt x="264" y="544"/>
                    <a:pt x="272" y="480"/>
                  </a:cubicBezTo>
                  <a:cubicBezTo>
                    <a:pt x="280" y="416"/>
                    <a:pt x="264" y="296"/>
                    <a:pt x="224" y="240"/>
                  </a:cubicBezTo>
                  <a:cubicBezTo>
                    <a:pt x="184" y="184"/>
                    <a:pt x="64" y="184"/>
                    <a:pt x="32" y="144"/>
                  </a:cubicBezTo>
                  <a:cubicBezTo>
                    <a:pt x="0" y="104"/>
                    <a:pt x="24" y="24"/>
                    <a:pt x="32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5" name="Freeform 13"/>
            <p:cNvSpPr>
              <a:spLocks/>
            </p:cNvSpPr>
            <p:nvPr/>
          </p:nvSpPr>
          <p:spPr bwMode="auto">
            <a:xfrm>
              <a:off x="4000" y="1876"/>
              <a:ext cx="511" cy="1843"/>
            </a:xfrm>
            <a:custGeom>
              <a:avLst/>
              <a:gdLst>
                <a:gd name="T0" fmla="*/ 555 w 416"/>
                <a:gd name="T1" fmla="*/ 2440 h 1392"/>
                <a:gd name="T2" fmla="*/ 628 w 416"/>
                <a:gd name="T3" fmla="*/ 2019 h 1392"/>
                <a:gd name="T4" fmla="*/ 555 w 416"/>
                <a:gd name="T5" fmla="*/ 1768 h 1392"/>
                <a:gd name="T6" fmla="*/ 265 w 416"/>
                <a:gd name="T7" fmla="*/ 1598 h 1392"/>
                <a:gd name="T8" fmla="*/ 120 w 416"/>
                <a:gd name="T9" fmla="*/ 1347 h 1392"/>
                <a:gd name="T10" fmla="*/ 265 w 416"/>
                <a:gd name="T11" fmla="*/ 1094 h 1392"/>
                <a:gd name="T12" fmla="*/ 410 w 416"/>
                <a:gd name="T13" fmla="*/ 842 h 1392"/>
                <a:gd name="T14" fmla="*/ 338 w 416"/>
                <a:gd name="T15" fmla="*/ 421 h 1392"/>
                <a:gd name="T16" fmla="*/ 48 w 416"/>
                <a:gd name="T17" fmla="*/ 253 h 1392"/>
                <a:gd name="T18" fmla="*/ 48 w 416"/>
                <a:gd name="T19" fmla="*/ 0 h 13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6"/>
                <a:gd name="T31" fmla="*/ 0 h 1392"/>
                <a:gd name="T32" fmla="*/ 416 w 416"/>
                <a:gd name="T33" fmla="*/ 1392 h 13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6" h="1392">
                  <a:moveTo>
                    <a:pt x="368" y="1392"/>
                  </a:moveTo>
                  <a:cubicBezTo>
                    <a:pt x="392" y="1304"/>
                    <a:pt x="416" y="1216"/>
                    <a:pt x="416" y="1152"/>
                  </a:cubicBezTo>
                  <a:cubicBezTo>
                    <a:pt x="416" y="1088"/>
                    <a:pt x="408" y="1048"/>
                    <a:pt x="368" y="1008"/>
                  </a:cubicBezTo>
                  <a:cubicBezTo>
                    <a:pt x="328" y="968"/>
                    <a:pt x="224" y="952"/>
                    <a:pt x="176" y="912"/>
                  </a:cubicBezTo>
                  <a:cubicBezTo>
                    <a:pt x="128" y="872"/>
                    <a:pt x="80" y="816"/>
                    <a:pt x="80" y="768"/>
                  </a:cubicBezTo>
                  <a:cubicBezTo>
                    <a:pt x="80" y="720"/>
                    <a:pt x="144" y="672"/>
                    <a:pt x="176" y="624"/>
                  </a:cubicBezTo>
                  <a:cubicBezTo>
                    <a:pt x="208" y="576"/>
                    <a:pt x="264" y="544"/>
                    <a:pt x="272" y="480"/>
                  </a:cubicBezTo>
                  <a:cubicBezTo>
                    <a:pt x="280" y="416"/>
                    <a:pt x="264" y="296"/>
                    <a:pt x="224" y="240"/>
                  </a:cubicBezTo>
                  <a:cubicBezTo>
                    <a:pt x="184" y="184"/>
                    <a:pt x="64" y="184"/>
                    <a:pt x="32" y="144"/>
                  </a:cubicBezTo>
                  <a:cubicBezTo>
                    <a:pt x="0" y="104"/>
                    <a:pt x="24" y="24"/>
                    <a:pt x="32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OCEANIC CIRCULATION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Trade Winds cause oceans to flow from E to W along the equator: </a:t>
            </a:r>
          </a:p>
        </p:txBody>
      </p:sp>
      <p:sp>
        <p:nvSpPr>
          <p:cNvPr id="267270" name="Line 6"/>
          <p:cNvSpPr>
            <a:spLocks noChangeShapeType="1"/>
          </p:cNvSpPr>
          <p:nvPr/>
        </p:nvSpPr>
        <p:spPr bwMode="auto">
          <a:xfrm flipH="1">
            <a:off x="3248025" y="4191000"/>
            <a:ext cx="1684338" cy="1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271" name="Line 7"/>
          <p:cNvSpPr>
            <a:spLocks noChangeShapeType="1"/>
          </p:cNvSpPr>
          <p:nvPr/>
        </p:nvSpPr>
        <p:spPr bwMode="auto">
          <a:xfrm flipH="1">
            <a:off x="3248025" y="4951413"/>
            <a:ext cx="1704975" cy="1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272" name="Line 8"/>
          <p:cNvSpPr>
            <a:spLocks noChangeShapeType="1"/>
          </p:cNvSpPr>
          <p:nvPr/>
        </p:nvSpPr>
        <p:spPr bwMode="auto">
          <a:xfrm flipH="1">
            <a:off x="4291013" y="3565525"/>
            <a:ext cx="842962" cy="908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275" name="Line 11"/>
          <p:cNvSpPr>
            <a:spLocks noChangeShapeType="1"/>
          </p:cNvSpPr>
          <p:nvPr/>
        </p:nvSpPr>
        <p:spPr bwMode="auto">
          <a:xfrm flipH="1" flipV="1">
            <a:off x="3687763" y="4654550"/>
            <a:ext cx="747712" cy="908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280" name="Line 16"/>
          <p:cNvSpPr>
            <a:spLocks noChangeShapeType="1"/>
          </p:cNvSpPr>
          <p:nvPr/>
        </p:nvSpPr>
        <p:spPr bwMode="auto">
          <a:xfrm flipH="1">
            <a:off x="5329238" y="3581400"/>
            <a:ext cx="842962" cy="908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283" name="Line 19"/>
          <p:cNvSpPr>
            <a:spLocks noChangeShapeType="1"/>
          </p:cNvSpPr>
          <p:nvPr/>
        </p:nvSpPr>
        <p:spPr bwMode="auto">
          <a:xfrm flipH="1" flipV="1">
            <a:off x="4725988" y="4670425"/>
            <a:ext cx="747712" cy="908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284" name="Line 20"/>
          <p:cNvSpPr>
            <a:spLocks noChangeShapeType="1"/>
          </p:cNvSpPr>
          <p:nvPr/>
        </p:nvSpPr>
        <p:spPr bwMode="auto">
          <a:xfrm flipH="1">
            <a:off x="3124200" y="3581400"/>
            <a:ext cx="842963" cy="908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287" name="Line 23"/>
          <p:cNvSpPr>
            <a:spLocks noChangeShapeType="1"/>
          </p:cNvSpPr>
          <p:nvPr/>
        </p:nvSpPr>
        <p:spPr bwMode="auto">
          <a:xfrm flipH="1" flipV="1">
            <a:off x="2520950" y="4670425"/>
            <a:ext cx="747713" cy="908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6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6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6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6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6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0" grpId="0" animBg="1"/>
      <p:bldP spid="267271" grpId="0" animBg="1"/>
      <p:bldP spid="267272" grpId="0" animBg="1"/>
      <p:bldP spid="267275" grpId="0" animBg="1"/>
      <p:bldP spid="267280" grpId="0" animBg="1"/>
      <p:bldP spid="267283" grpId="0" animBg="1"/>
      <p:bldP spid="267284" grpId="0" animBg="1"/>
      <p:bldP spid="26728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FIG08_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12192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Fig. 8-15</a:t>
            </a: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9316" name="Oval 4"/>
          <p:cNvSpPr>
            <a:spLocks noChangeArrowheads="1"/>
          </p:cNvSpPr>
          <p:nvPr/>
        </p:nvSpPr>
        <p:spPr bwMode="auto">
          <a:xfrm>
            <a:off x="76200" y="2590800"/>
            <a:ext cx="8991600" cy="16764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2971800"/>
            <a:ext cx="7162800" cy="3505200"/>
            <a:chOff x="576" y="1872"/>
            <a:chExt cx="4512" cy="2208"/>
          </a:xfrm>
        </p:grpSpPr>
        <p:grpSp>
          <p:nvGrpSpPr>
            <p:cNvPr id="60427" name="Group 33"/>
            <p:cNvGrpSpPr>
              <a:grpSpLocks/>
            </p:cNvGrpSpPr>
            <p:nvPr/>
          </p:nvGrpSpPr>
          <p:grpSpPr bwMode="auto">
            <a:xfrm>
              <a:off x="576" y="1872"/>
              <a:ext cx="4512" cy="2208"/>
              <a:chOff x="576" y="1872"/>
              <a:chExt cx="4512" cy="2208"/>
            </a:xfrm>
          </p:grpSpPr>
          <p:sp>
            <p:nvSpPr>
              <p:cNvPr id="60434" name="Rectangle 2"/>
              <p:cNvSpPr>
                <a:spLocks noChangeArrowheads="1"/>
              </p:cNvSpPr>
              <p:nvPr/>
            </p:nvSpPr>
            <p:spPr bwMode="auto">
              <a:xfrm>
                <a:off x="576" y="1872"/>
                <a:ext cx="4512" cy="220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5" name="Line 15"/>
              <p:cNvSpPr>
                <a:spLocks noChangeShapeType="1"/>
              </p:cNvSpPr>
              <p:nvPr/>
            </p:nvSpPr>
            <p:spPr bwMode="auto">
              <a:xfrm>
                <a:off x="952" y="3024"/>
                <a:ext cx="3656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6" name="Freeform 23"/>
              <p:cNvSpPr>
                <a:spLocks/>
              </p:cNvSpPr>
              <p:nvPr/>
            </p:nvSpPr>
            <p:spPr bwMode="auto">
              <a:xfrm>
                <a:off x="960" y="2304"/>
                <a:ext cx="576" cy="1584"/>
              </a:xfrm>
              <a:custGeom>
                <a:avLst/>
                <a:gdLst>
                  <a:gd name="T0" fmla="*/ 706 w 416"/>
                  <a:gd name="T1" fmla="*/ 1802 h 1392"/>
                  <a:gd name="T2" fmla="*/ 798 w 416"/>
                  <a:gd name="T3" fmla="*/ 1492 h 1392"/>
                  <a:gd name="T4" fmla="*/ 706 w 416"/>
                  <a:gd name="T5" fmla="*/ 1305 h 1392"/>
                  <a:gd name="T6" fmla="*/ 338 w 416"/>
                  <a:gd name="T7" fmla="*/ 1181 h 1392"/>
                  <a:gd name="T8" fmla="*/ 154 w 416"/>
                  <a:gd name="T9" fmla="*/ 995 h 1392"/>
                  <a:gd name="T10" fmla="*/ 338 w 416"/>
                  <a:gd name="T11" fmla="*/ 808 h 1392"/>
                  <a:gd name="T12" fmla="*/ 522 w 416"/>
                  <a:gd name="T13" fmla="*/ 621 h 1392"/>
                  <a:gd name="T14" fmla="*/ 429 w 416"/>
                  <a:gd name="T15" fmla="*/ 311 h 1392"/>
                  <a:gd name="T16" fmla="*/ 61 w 416"/>
                  <a:gd name="T17" fmla="*/ 187 h 1392"/>
                  <a:gd name="T18" fmla="*/ 61 w 416"/>
                  <a:gd name="T19" fmla="*/ 0 h 13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6"/>
                  <a:gd name="T31" fmla="*/ 0 h 1392"/>
                  <a:gd name="T32" fmla="*/ 416 w 416"/>
                  <a:gd name="T33" fmla="*/ 1392 h 13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6" h="1392">
                    <a:moveTo>
                      <a:pt x="368" y="1392"/>
                    </a:moveTo>
                    <a:cubicBezTo>
                      <a:pt x="392" y="1304"/>
                      <a:pt x="416" y="1216"/>
                      <a:pt x="416" y="1152"/>
                    </a:cubicBezTo>
                    <a:cubicBezTo>
                      <a:pt x="416" y="1088"/>
                      <a:pt x="408" y="1048"/>
                      <a:pt x="368" y="1008"/>
                    </a:cubicBezTo>
                    <a:cubicBezTo>
                      <a:pt x="328" y="968"/>
                      <a:pt x="224" y="952"/>
                      <a:pt x="176" y="912"/>
                    </a:cubicBezTo>
                    <a:cubicBezTo>
                      <a:pt x="128" y="872"/>
                      <a:pt x="80" y="816"/>
                      <a:pt x="80" y="768"/>
                    </a:cubicBezTo>
                    <a:cubicBezTo>
                      <a:pt x="80" y="720"/>
                      <a:pt x="144" y="672"/>
                      <a:pt x="176" y="624"/>
                    </a:cubicBezTo>
                    <a:cubicBezTo>
                      <a:pt x="208" y="576"/>
                      <a:pt x="264" y="544"/>
                      <a:pt x="272" y="480"/>
                    </a:cubicBezTo>
                    <a:cubicBezTo>
                      <a:pt x="280" y="416"/>
                      <a:pt x="264" y="296"/>
                      <a:pt x="224" y="240"/>
                    </a:cubicBezTo>
                    <a:cubicBezTo>
                      <a:pt x="184" y="184"/>
                      <a:pt x="64" y="184"/>
                      <a:pt x="32" y="144"/>
                    </a:cubicBezTo>
                    <a:cubicBezTo>
                      <a:pt x="0" y="104"/>
                      <a:pt x="24" y="24"/>
                      <a:pt x="32" y="0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7" name="Freeform 24"/>
              <p:cNvSpPr>
                <a:spLocks/>
              </p:cNvSpPr>
              <p:nvPr/>
            </p:nvSpPr>
            <p:spPr bwMode="auto">
              <a:xfrm>
                <a:off x="3928" y="2208"/>
                <a:ext cx="576" cy="1584"/>
              </a:xfrm>
              <a:custGeom>
                <a:avLst/>
                <a:gdLst>
                  <a:gd name="T0" fmla="*/ 706 w 416"/>
                  <a:gd name="T1" fmla="*/ 1802 h 1392"/>
                  <a:gd name="T2" fmla="*/ 798 w 416"/>
                  <a:gd name="T3" fmla="*/ 1492 h 1392"/>
                  <a:gd name="T4" fmla="*/ 706 w 416"/>
                  <a:gd name="T5" fmla="*/ 1305 h 1392"/>
                  <a:gd name="T6" fmla="*/ 338 w 416"/>
                  <a:gd name="T7" fmla="*/ 1181 h 1392"/>
                  <a:gd name="T8" fmla="*/ 154 w 416"/>
                  <a:gd name="T9" fmla="*/ 995 h 1392"/>
                  <a:gd name="T10" fmla="*/ 338 w 416"/>
                  <a:gd name="T11" fmla="*/ 808 h 1392"/>
                  <a:gd name="T12" fmla="*/ 522 w 416"/>
                  <a:gd name="T13" fmla="*/ 621 h 1392"/>
                  <a:gd name="T14" fmla="*/ 429 w 416"/>
                  <a:gd name="T15" fmla="*/ 311 h 1392"/>
                  <a:gd name="T16" fmla="*/ 61 w 416"/>
                  <a:gd name="T17" fmla="*/ 187 h 1392"/>
                  <a:gd name="T18" fmla="*/ 61 w 416"/>
                  <a:gd name="T19" fmla="*/ 0 h 13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6"/>
                  <a:gd name="T31" fmla="*/ 0 h 1392"/>
                  <a:gd name="T32" fmla="*/ 416 w 416"/>
                  <a:gd name="T33" fmla="*/ 1392 h 13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6" h="1392">
                    <a:moveTo>
                      <a:pt x="368" y="1392"/>
                    </a:moveTo>
                    <a:cubicBezTo>
                      <a:pt x="392" y="1304"/>
                      <a:pt x="416" y="1216"/>
                      <a:pt x="416" y="1152"/>
                    </a:cubicBezTo>
                    <a:cubicBezTo>
                      <a:pt x="416" y="1088"/>
                      <a:pt x="408" y="1048"/>
                      <a:pt x="368" y="1008"/>
                    </a:cubicBezTo>
                    <a:cubicBezTo>
                      <a:pt x="328" y="968"/>
                      <a:pt x="224" y="952"/>
                      <a:pt x="176" y="912"/>
                    </a:cubicBezTo>
                    <a:cubicBezTo>
                      <a:pt x="128" y="872"/>
                      <a:pt x="80" y="816"/>
                      <a:pt x="80" y="768"/>
                    </a:cubicBezTo>
                    <a:cubicBezTo>
                      <a:pt x="80" y="720"/>
                      <a:pt x="144" y="672"/>
                      <a:pt x="176" y="624"/>
                    </a:cubicBezTo>
                    <a:cubicBezTo>
                      <a:pt x="208" y="576"/>
                      <a:pt x="264" y="544"/>
                      <a:pt x="272" y="480"/>
                    </a:cubicBezTo>
                    <a:cubicBezTo>
                      <a:pt x="280" y="416"/>
                      <a:pt x="264" y="296"/>
                      <a:pt x="224" y="240"/>
                    </a:cubicBezTo>
                    <a:cubicBezTo>
                      <a:pt x="184" y="184"/>
                      <a:pt x="64" y="184"/>
                      <a:pt x="32" y="144"/>
                    </a:cubicBezTo>
                    <a:cubicBezTo>
                      <a:pt x="0" y="104"/>
                      <a:pt x="24" y="24"/>
                      <a:pt x="32" y="0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91" name="Text Box 31"/>
              <p:cNvSpPr txBox="1">
                <a:spLocks noChangeArrowheads="1"/>
              </p:cNvSpPr>
              <p:nvPr/>
            </p:nvSpPr>
            <p:spPr bwMode="auto">
              <a:xfrm>
                <a:off x="3792" y="2784"/>
                <a:ext cx="64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0°</a:t>
                </a:r>
                <a:r>
                  <a:rPr lang="en-US"/>
                  <a:t> </a:t>
                </a:r>
              </a:p>
            </p:txBody>
          </p:sp>
        </p:grpSp>
        <p:sp>
          <p:nvSpPr>
            <p:cNvPr id="60428" name="Line 17"/>
            <p:cNvSpPr>
              <a:spLocks noChangeShapeType="1"/>
            </p:cNvSpPr>
            <p:nvPr/>
          </p:nvSpPr>
          <p:spPr bwMode="auto">
            <a:xfrm flipH="1">
              <a:off x="2008" y="2784"/>
              <a:ext cx="1197" cy="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29" name="Line 19"/>
            <p:cNvSpPr>
              <a:spLocks noChangeShapeType="1"/>
            </p:cNvSpPr>
            <p:nvPr/>
          </p:nvSpPr>
          <p:spPr bwMode="auto">
            <a:xfrm flipH="1">
              <a:off x="2632" y="2448"/>
              <a:ext cx="598" cy="4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0" name="Line 20"/>
            <p:cNvSpPr>
              <a:spLocks noChangeShapeType="1"/>
            </p:cNvSpPr>
            <p:nvPr/>
          </p:nvSpPr>
          <p:spPr bwMode="auto">
            <a:xfrm flipH="1">
              <a:off x="2248" y="2448"/>
              <a:ext cx="598" cy="4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1" name="Line 32"/>
            <p:cNvSpPr>
              <a:spLocks noChangeShapeType="1"/>
            </p:cNvSpPr>
            <p:nvPr/>
          </p:nvSpPr>
          <p:spPr bwMode="auto">
            <a:xfrm flipH="1">
              <a:off x="2016" y="3215"/>
              <a:ext cx="1197" cy="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2" name="Line 21"/>
            <p:cNvSpPr>
              <a:spLocks noChangeShapeType="1"/>
            </p:cNvSpPr>
            <p:nvPr/>
          </p:nvSpPr>
          <p:spPr bwMode="auto">
            <a:xfrm flipH="1" flipV="1">
              <a:off x="2632" y="3072"/>
              <a:ext cx="531" cy="4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3" name="Line 22"/>
            <p:cNvSpPr>
              <a:spLocks noChangeShapeType="1"/>
            </p:cNvSpPr>
            <p:nvPr/>
          </p:nvSpPr>
          <p:spPr bwMode="auto">
            <a:xfrm flipH="1" flipV="1">
              <a:off x="2248" y="3072"/>
              <a:ext cx="531" cy="4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1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Oceanic Circulation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When they hit a land mass they are diverted, and </a:t>
            </a:r>
          </a:p>
          <a:p>
            <a:pPr eaLnBrk="1" hangingPunct="1">
              <a:defRPr/>
            </a:pPr>
            <a:r>
              <a:rPr lang="en-US" smtClean="0"/>
              <a:t>The Westerlies continue their flow </a:t>
            </a:r>
          </a:p>
        </p:txBody>
      </p:sp>
      <p:sp>
        <p:nvSpPr>
          <p:cNvPr id="271385" name="Freeform 25"/>
          <p:cNvSpPr>
            <a:spLocks/>
          </p:cNvSpPr>
          <p:nvPr/>
        </p:nvSpPr>
        <p:spPr bwMode="auto">
          <a:xfrm>
            <a:off x="2273300" y="3429000"/>
            <a:ext cx="1020763" cy="1143000"/>
          </a:xfrm>
          <a:custGeom>
            <a:avLst/>
            <a:gdLst>
              <a:gd name="T0" fmla="*/ 1548689007 w 464"/>
              <a:gd name="T1" fmla="*/ 2041000236 h 632"/>
              <a:gd name="T2" fmla="*/ 619475658 w 464"/>
              <a:gd name="T3" fmla="*/ 2041000236 h 632"/>
              <a:gd name="T4" fmla="*/ 154867814 w 464"/>
              <a:gd name="T5" fmla="*/ 1884000114 h 632"/>
              <a:gd name="T6" fmla="*/ 154867814 w 464"/>
              <a:gd name="T7" fmla="*/ 1255999624 h 632"/>
              <a:gd name="T8" fmla="*/ 1084081095 w 464"/>
              <a:gd name="T9" fmla="*/ 627998908 h 632"/>
              <a:gd name="T10" fmla="*/ 2147483647 w 464"/>
              <a:gd name="T11" fmla="*/ 0 h 6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4"/>
              <a:gd name="T19" fmla="*/ 0 h 632"/>
              <a:gd name="T20" fmla="*/ 464 w 464"/>
              <a:gd name="T21" fmla="*/ 632 h 6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4" h="632">
                <a:moveTo>
                  <a:pt x="320" y="624"/>
                </a:moveTo>
                <a:cubicBezTo>
                  <a:pt x="248" y="628"/>
                  <a:pt x="176" y="632"/>
                  <a:pt x="128" y="624"/>
                </a:cubicBezTo>
                <a:cubicBezTo>
                  <a:pt x="80" y="616"/>
                  <a:pt x="48" y="616"/>
                  <a:pt x="32" y="576"/>
                </a:cubicBezTo>
                <a:cubicBezTo>
                  <a:pt x="16" y="536"/>
                  <a:pt x="0" y="448"/>
                  <a:pt x="32" y="384"/>
                </a:cubicBezTo>
                <a:cubicBezTo>
                  <a:pt x="64" y="320"/>
                  <a:pt x="152" y="256"/>
                  <a:pt x="224" y="192"/>
                </a:cubicBezTo>
                <a:cubicBezTo>
                  <a:pt x="296" y="128"/>
                  <a:pt x="380" y="64"/>
                  <a:pt x="464" y="0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1386" name="Freeform 26"/>
          <p:cNvSpPr>
            <a:spLocks/>
          </p:cNvSpPr>
          <p:nvPr/>
        </p:nvSpPr>
        <p:spPr bwMode="auto">
          <a:xfrm>
            <a:off x="2413000" y="5067300"/>
            <a:ext cx="862013" cy="996950"/>
          </a:xfrm>
          <a:custGeom>
            <a:avLst/>
            <a:gdLst>
              <a:gd name="T0" fmla="*/ 1431355098 w 392"/>
              <a:gd name="T1" fmla="*/ 78285854 h 552"/>
              <a:gd name="T2" fmla="*/ 270797410 w 392"/>
              <a:gd name="T3" fmla="*/ 78285854 h 552"/>
              <a:gd name="T4" fmla="*/ 38685038 w 392"/>
              <a:gd name="T5" fmla="*/ 547997391 h 552"/>
              <a:gd name="T6" fmla="*/ 502907601 w 392"/>
              <a:gd name="T7" fmla="*/ 1017707151 h 552"/>
              <a:gd name="T8" fmla="*/ 1431355098 w 392"/>
              <a:gd name="T9" fmla="*/ 1643990141 h 552"/>
              <a:gd name="T10" fmla="*/ 1895577542 w 392"/>
              <a:gd name="T11" fmla="*/ 1800559986 h 5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2"/>
              <a:gd name="T19" fmla="*/ 0 h 552"/>
              <a:gd name="T20" fmla="*/ 392 w 392"/>
              <a:gd name="T21" fmla="*/ 552 h 5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2" h="552">
                <a:moveTo>
                  <a:pt x="296" y="24"/>
                </a:moveTo>
                <a:cubicBezTo>
                  <a:pt x="200" y="12"/>
                  <a:pt x="104" y="0"/>
                  <a:pt x="56" y="24"/>
                </a:cubicBezTo>
                <a:cubicBezTo>
                  <a:pt x="8" y="48"/>
                  <a:pt x="0" y="120"/>
                  <a:pt x="8" y="168"/>
                </a:cubicBezTo>
                <a:cubicBezTo>
                  <a:pt x="16" y="216"/>
                  <a:pt x="56" y="256"/>
                  <a:pt x="104" y="312"/>
                </a:cubicBezTo>
                <a:cubicBezTo>
                  <a:pt x="152" y="368"/>
                  <a:pt x="248" y="464"/>
                  <a:pt x="296" y="504"/>
                </a:cubicBezTo>
                <a:cubicBezTo>
                  <a:pt x="344" y="544"/>
                  <a:pt x="368" y="548"/>
                  <a:pt x="392" y="552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1387" name="Line 27"/>
          <p:cNvSpPr>
            <a:spLocks noChangeShapeType="1"/>
          </p:cNvSpPr>
          <p:nvPr/>
        </p:nvSpPr>
        <p:spPr bwMode="auto">
          <a:xfrm flipV="1">
            <a:off x="2959100" y="3276600"/>
            <a:ext cx="1054100" cy="520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1388" name="Line 28"/>
          <p:cNvSpPr>
            <a:spLocks noChangeShapeType="1"/>
          </p:cNvSpPr>
          <p:nvPr/>
        </p:nvSpPr>
        <p:spPr bwMode="auto">
          <a:xfrm flipV="1">
            <a:off x="2120900" y="3200400"/>
            <a:ext cx="738188" cy="434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1389" name="Line 29"/>
          <p:cNvSpPr>
            <a:spLocks noChangeShapeType="1"/>
          </p:cNvSpPr>
          <p:nvPr/>
        </p:nvSpPr>
        <p:spPr bwMode="auto">
          <a:xfrm>
            <a:off x="3187700" y="5715000"/>
            <a:ext cx="738188" cy="346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1390" name="Line 30"/>
          <p:cNvSpPr>
            <a:spLocks noChangeShapeType="1"/>
          </p:cNvSpPr>
          <p:nvPr/>
        </p:nvSpPr>
        <p:spPr bwMode="auto">
          <a:xfrm>
            <a:off x="2501900" y="5791200"/>
            <a:ext cx="633413" cy="434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1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7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7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7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7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7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7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85" grpId="0" animBg="1"/>
      <p:bldP spid="271386" grpId="0" animBg="1"/>
      <p:bldP spid="271387" grpId="0" animBg="1"/>
      <p:bldP spid="271388" grpId="0" animBg="1"/>
      <p:bldP spid="271389" grpId="0" animBg="1"/>
      <p:bldP spid="27139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14400" y="2971800"/>
            <a:ext cx="7162800" cy="3505200"/>
            <a:chOff x="576" y="1872"/>
            <a:chExt cx="4512" cy="2208"/>
          </a:xfrm>
        </p:grpSpPr>
        <p:sp>
          <p:nvSpPr>
            <p:cNvPr id="61449" name="Rectangle 2"/>
            <p:cNvSpPr>
              <a:spLocks noChangeArrowheads="1"/>
            </p:cNvSpPr>
            <p:nvPr/>
          </p:nvSpPr>
          <p:spPr bwMode="auto">
            <a:xfrm>
              <a:off x="576" y="1872"/>
              <a:ext cx="4512" cy="220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0" name="Line 5"/>
            <p:cNvSpPr>
              <a:spLocks noChangeShapeType="1"/>
            </p:cNvSpPr>
            <p:nvPr/>
          </p:nvSpPr>
          <p:spPr bwMode="auto">
            <a:xfrm>
              <a:off x="952" y="3024"/>
              <a:ext cx="365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1" name="Line 6"/>
            <p:cNvSpPr>
              <a:spLocks noChangeShapeType="1"/>
            </p:cNvSpPr>
            <p:nvPr/>
          </p:nvSpPr>
          <p:spPr bwMode="auto">
            <a:xfrm flipH="1">
              <a:off x="2008" y="2784"/>
              <a:ext cx="1197" cy="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2" name="Line 7"/>
            <p:cNvSpPr>
              <a:spLocks noChangeShapeType="1"/>
            </p:cNvSpPr>
            <p:nvPr/>
          </p:nvSpPr>
          <p:spPr bwMode="auto">
            <a:xfrm flipH="1">
              <a:off x="2632" y="2448"/>
              <a:ext cx="598" cy="4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3" name="Line 8"/>
            <p:cNvSpPr>
              <a:spLocks noChangeShapeType="1"/>
            </p:cNvSpPr>
            <p:nvPr/>
          </p:nvSpPr>
          <p:spPr bwMode="auto">
            <a:xfrm flipH="1">
              <a:off x="2248" y="2448"/>
              <a:ext cx="598" cy="4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Freeform 11"/>
            <p:cNvSpPr>
              <a:spLocks/>
            </p:cNvSpPr>
            <p:nvPr/>
          </p:nvSpPr>
          <p:spPr bwMode="auto">
            <a:xfrm>
              <a:off x="960" y="2304"/>
              <a:ext cx="576" cy="1584"/>
            </a:xfrm>
            <a:custGeom>
              <a:avLst/>
              <a:gdLst>
                <a:gd name="T0" fmla="*/ 706 w 416"/>
                <a:gd name="T1" fmla="*/ 1802 h 1392"/>
                <a:gd name="T2" fmla="*/ 798 w 416"/>
                <a:gd name="T3" fmla="*/ 1492 h 1392"/>
                <a:gd name="T4" fmla="*/ 706 w 416"/>
                <a:gd name="T5" fmla="*/ 1305 h 1392"/>
                <a:gd name="T6" fmla="*/ 338 w 416"/>
                <a:gd name="T7" fmla="*/ 1181 h 1392"/>
                <a:gd name="T8" fmla="*/ 154 w 416"/>
                <a:gd name="T9" fmla="*/ 995 h 1392"/>
                <a:gd name="T10" fmla="*/ 338 w 416"/>
                <a:gd name="T11" fmla="*/ 808 h 1392"/>
                <a:gd name="T12" fmla="*/ 522 w 416"/>
                <a:gd name="T13" fmla="*/ 621 h 1392"/>
                <a:gd name="T14" fmla="*/ 429 w 416"/>
                <a:gd name="T15" fmla="*/ 311 h 1392"/>
                <a:gd name="T16" fmla="*/ 61 w 416"/>
                <a:gd name="T17" fmla="*/ 187 h 1392"/>
                <a:gd name="T18" fmla="*/ 61 w 416"/>
                <a:gd name="T19" fmla="*/ 0 h 13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6"/>
                <a:gd name="T31" fmla="*/ 0 h 1392"/>
                <a:gd name="T32" fmla="*/ 416 w 416"/>
                <a:gd name="T33" fmla="*/ 1392 h 13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6" h="1392">
                  <a:moveTo>
                    <a:pt x="368" y="1392"/>
                  </a:moveTo>
                  <a:cubicBezTo>
                    <a:pt x="392" y="1304"/>
                    <a:pt x="416" y="1216"/>
                    <a:pt x="416" y="1152"/>
                  </a:cubicBezTo>
                  <a:cubicBezTo>
                    <a:pt x="416" y="1088"/>
                    <a:pt x="408" y="1048"/>
                    <a:pt x="368" y="1008"/>
                  </a:cubicBezTo>
                  <a:cubicBezTo>
                    <a:pt x="328" y="968"/>
                    <a:pt x="224" y="952"/>
                    <a:pt x="176" y="912"/>
                  </a:cubicBezTo>
                  <a:cubicBezTo>
                    <a:pt x="128" y="872"/>
                    <a:pt x="80" y="816"/>
                    <a:pt x="80" y="768"/>
                  </a:cubicBezTo>
                  <a:cubicBezTo>
                    <a:pt x="80" y="720"/>
                    <a:pt x="144" y="672"/>
                    <a:pt x="176" y="624"/>
                  </a:cubicBezTo>
                  <a:cubicBezTo>
                    <a:pt x="208" y="576"/>
                    <a:pt x="264" y="544"/>
                    <a:pt x="272" y="480"/>
                  </a:cubicBezTo>
                  <a:cubicBezTo>
                    <a:pt x="280" y="416"/>
                    <a:pt x="264" y="296"/>
                    <a:pt x="224" y="240"/>
                  </a:cubicBezTo>
                  <a:cubicBezTo>
                    <a:pt x="184" y="184"/>
                    <a:pt x="64" y="184"/>
                    <a:pt x="32" y="144"/>
                  </a:cubicBezTo>
                  <a:cubicBezTo>
                    <a:pt x="0" y="104"/>
                    <a:pt x="24" y="24"/>
                    <a:pt x="32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Freeform 12"/>
            <p:cNvSpPr>
              <a:spLocks/>
            </p:cNvSpPr>
            <p:nvPr/>
          </p:nvSpPr>
          <p:spPr bwMode="auto">
            <a:xfrm>
              <a:off x="3928" y="2208"/>
              <a:ext cx="576" cy="1584"/>
            </a:xfrm>
            <a:custGeom>
              <a:avLst/>
              <a:gdLst>
                <a:gd name="T0" fmla="*/ 706 w 416"/>
                <a:gd name="T1" fmla="*/ 1802 h 1392"/>
                <a:gd name="T2" fmla="*/ 798 w 416"/>
                <a:gd name="T3" fmla="*/ 1492 h 1392"/>
                <a:gd name="T4" fmla="*/ 706 w 416"/>
                <a:gd name="T5" fmla="*/ 1305 h 1392"/>
                <a:gd name="T6" fmla="*/ 338 w 416"/>
                <a:gd name="T7" fmla="*/ 1181 h 1392"/>
                <a:gd name="T8" fmla="*/ 154 w 416"/>
                <a:gd name="T9" fmla="*/ 995 h 1392"/>
                <a:gd name="T10" fmla="*/ 338 w 416"/>
                <a:gd name="T11" fmla="*/ 808 h 1392"/>
                <a:gd name="T12" fmla="*/ 522 w 416"/>
                <a:gd name="T13" fmla="*/ 621 h 1392"/>
                <a:gd name="T14" fmla="*/ 429 w 416"/>
                <a:gd name="T15" fmla="*/ 311 h 1392"/>
                <a:gd name="T16" fmla="*/ 61 w 416"/>
                <a:gd name="T17" fmla="*/ 187 h 1392"/>
                <a:gd name="T18" fmla="*/ 61 w 416"/>
                <a:gd name="T19" fmla="*/ 0 h 13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6"/>
                <a:gd name="T31" fmla="*/ 0 h 1392"/>
                <a:gd name="T32" fmla="*/ 416 w 416"/>
                <a:gd name="T33" fmla="*/ 1392 h 13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6" h="1392">
                  <a:moveTo>
                    <a:pt x="368" y="1392"/>
                  </a:moveTo>
                  <a:cubicBezTo>
                    <a:pt x="392" y="1304"/>
                    <a:pt x="416" y="1216"/>
                    <a:pt x="416" y="1152"/>
                  </a:cubicBezTo>
                  <a:cubicBezTo>
                    <a:pt x="416" y="1088"/>
                    <a:pt x="408" y="1048"/>
                    <a:pt x="368" y="1008"/>
                  </a:cubicBezTo>
                  <a:cubicBezTo>
                    <a:pt x="328" y="968"/>
                    <a:pt x="224" y="952"/>
                    <a:pt x="176" y="912"/>
                  </a:cubicBezTo>
                  <a:cubicBezTo>
                    <a:pt x="128" y="872"/>
                    <a:pt x="80" y="816"/>
                    <a:pt x="80" y="768"/>
                  </a:cubicBezTo>
                  <a:cubicBezTo>
                    <a:pt x="80" y="720"/>
                    <a:pt x="144" y="672"/>
                    <a:pt x="176" y="624"/>
                  </a:cubicBezTo>
                  <a:cubicBezTo>
                    <a:pt x="208" y="576"/>
                    <a:pt x="264" y="544"/>
                    <a:pt x="272" y="480"/>
                  </a:cubicBezTo>
                  <a:cubicBezTo>
                    <a:pt x="280" y="416"/>
                    <a:pt x="264" y="296"/>
                    <a:pt x="224" y="240"/>
                  </a:cubicBezTo>
                  <a:cubicBezTo>
                    <a:pt x="184" y="184"/>
                    <a:pt x="64" y="184"/>
                    <a:pt x="32" y="144"/>
                  </a:cubicBezTo>
                  <a:cubicBezTo>
                    <a:pt x="0" y="104"/>
                    <a:pt x="24" y="24"/>
                    <a:pt x="32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Freeform 13"/>
            <p:cNvSpPr>
              <a:spLocks/>
            </p:cNvSpPr>
            <p:nvPr/>
          </p:nvSpPr>
          <p:spPr bwMode="auto">
            <a:xfrm>
              <a:off x="1432" y="2160"/>
              <a:ext cx="643" cy="720"/>
            </a:xfrm>
            <a:custGeom>
              <a:avLst/>
              <a:gdLst>
                <a:gd name="T0" fmla="*/ 614 w 464"/>
                <a:gd name="T1" fmla="*/ 810 h 632"/>
                <a:gd name="T2" fmla="*/ 245 w 464"/>
                <a:gd name="T3" fmla="*/ 810 h 632"/>
                <a:gd name="T4" fmla="*/ 61 w 464"/>
                <a:gd name="T5" fmla="*/ 747 h 632"/>
                <a:gd name="T6" fmla="*/ 61 w 464"/>
                <a:gd name="T7" fmla="*/ 498 h 632"/>
                <a:gd name="T8" fmla="*/ 430 w 464"/>
                <a:gd name="T9" fmla="*/ 249 h 632"/>
                <a:gd name="T10" fmla="*/ 891 w 464"/>
                <a:gd name="T11" fmla="*/ 0 h 6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4"/>
                <a:gd name="T19" fmla="*/ 0 h 632"/>
                <a:gd name="T20" fmla="*/ 464 w 464"/>
                <a:gd name="T21" fmla="*/ 632 h 6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4" h="632">
                  <a:moveTo>
                    <a:pt x="320" y="624"/>
                  </a:moveTo>
                  <a:cubicBezTo>
                    <a:pt x="248" y="628"/>
                    <a:pt x="176" y="632"/>
                    <a:pt x="128" y="624"/>
                  </a:cubicBezTo>
                  <a:cubicBezTo>
                    <a:pt x="80" y="616"/>
                    <a:pt x="48" y="616"/>
                    <a:pt x="32" y="576"/>
                  </a:cubicBezTo>
                  <a:cubicBezTo>
                    <a:pt x="16" y="536"/>
                    <a:pt x="0" y="448"/>
                    <a:pt x="32" y="384"/>
                  </a:cubicBezTo>
                  <a:cubicBezTo>
                    <a:pt x="64" y="320"/>
                    <a:pt x="152" y="256"/>
                    <a:pt x="224" y="192"/>
                  </a:cubicBezTo>
                  <a:cubicBezTo>
                    <a:pt x="296" y="128"/>
                    <a:pt x="380" y="64"/>
                    <a:pt x="464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Freeform 14"/>
            <p:cNvSpPr>
              <a:spLocks/>
            </p:cNvSpPr>
            <p:nvPr/>
          </p:nvSpPr>
          <p:spPr bwMode="auto">
            <a:xfrm>
              <a:off x="1520" y="3192"/>
              <a:ext cx="543" cy="628"/>
            </a:xfrm>
            <a:custGeom>
              <a:avLst/>
              <a:gdLst>
                <a:gd name="T0" fmla="*/ 568 w 392"/>
                <a:gd name="T1" fmla="*/ 31 h 552"/>
                <a:gd name="T2" fmla="*/ 108 w 392"/>
                <a:gd name="T3" fmla="*/ 31 h 552"/>
                <a:gd name="T4" fmla="*/ 15 w 392"/>
                <a:gd name="T5" fmla="*/ 217 h 552"/>
                <a:gd name="T6" fmla="*/ 199 w 392"/>
                <a:gd name="T7" fmla="*/ 404 h 552"/>
                <a:gd name="T8" fmla="*/ 568 w 392"/>
                <a:gd name="T9" fmla="*/ 652 h 552"/>
                <a:gd name="T10" fmla="*/ 752 w 392"/>
                <a:gd name="T11" fmla="*/ 714 h 5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2"/>
                <a:gd name="T19" fmla="*/ 0 h 552"/>
                <a:gd name="T20" fmla="*/ 392 w 392"/>
                <a:gd name="T21" fmla="*/ 552 h 5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2" h="552">
                  <a:moveTo>
                    <a:pt x="296" y="24"/>
                  </a:moveTo>
                  <a:cubicBezTo>
                    <a:pt x="200" y="12"/>
                    <a:pt x="104" y="0"/>
                    <a:pt x="56" y="24"/>
                  </a:cubicBezTo>
                  <a:cubicBezTo>
                    <a:pt x="8" y="48"/>
                    <a:pt x="0" y="120"/>
                    <a:pt x="8" y="168"/>
                  </a:cubicBezTo>
                  <a:cubicBezTo>
                    <a:pt x="16" y="216"/>
                    <a:pt x="56" y="256"/>
                    <a:pt x="104" y="312"/>
                  </a:cubicBezTo>
                  <a:cubicBezTo>
                    <a:pt x="152" y="368"/>
                    <a:pt x="248" y="464"/>
                    <a:pt x="296" y="504"/>
                  </a:cubicBezTo>
                  <a:cubicBezTo>
                    <a:pt x="344" y="544"/>
                    <a:pt x="368" y="548"/>
                    <a:pt x="392" y="552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Line 16"/>
            <p:cNvSpPr>
              <a:spLocks noChangeShapeType="1"/>
            </p:cNvSpPr>
            <p:nvPr/>
          </p:nvSpPr>
          <p:spPr bwMode="auto">
            <a:xfrm flipV="1">
              <a:off x="1336" y="2016"/>
              <a:ext cx="465" cy="27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Line 17"/>
            <p:cNvSpPr>
              <a:spLocks noChangeShapeType="1"/>
            </p:cNvSpPr>
            <p:nvPr/>
          </p:nvSpPr>
          <p:spPr bwMode="auto">
            <a:xfrm>
              <a:off x="2008" y="3600"/>
              <a:ext cx="465" cy="2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Line 18"/>
            <p:cNvSpPr>
              <a:spLocks noChangeShapeType="1"/>
            </p:cNvSpPr>
            <p:nvPr/>
          </p:nvSpPr>
          <p:spPr bwMode="auto">
            <a:xfrm>
              <a:off x="1576" y="3648"/>
              <a:ext cx="399" cy="27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Line 20"/>
            <p:cNvSpPr>
              <a:spLocks noChangeShapeType="1"/>
            </p:cNvSpPr>
            <p:nvPr/>
          </p:nvSpPr>
          <p:spPr bwMode="auto">
            <a:xfrm flipH="1">
              <a:off x="2016" y="3215"/>
              <a:ext cx="1197" cy="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27" name="Text Box 19"/>
            <p:cNvSpPr txBox="1">
              <a:spLocks noChangeArrowheads="1"/>
            </p:cNvSpPr>
            <p:nvPr/>
          </p:nvSpPr>
          <p:spPr bwMode="auto">
            <a:xfrm>
              <a:off x="3792" y="2784"/>
              <a:ext cx="6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0°</a:t>
              </a:r>
              <a:r>
                <a:rPr lang="en-US"/>
                <a:t> </a:t>
              </a:r>
            </a:p>
          </p:txBody>
        </p:sp>
        <p:sp>
          <p:nvSpPr>
            <p:cNvPr id="61463" name="Line 9"/>
            <p:cNvSpPr>
              <a:spLocks noChangeShapeType="1"/>
            </p:cNvSpPr>
            <p:nvPr/>
          </p:nvSpPr>
          <p:spPr bwMode="auto">
            <a:xfrm flipH="1" flipV="1">
              <a:off x="2632" y="3072"/>
              <a:ext cx="531" cy="4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Line 10"/>
            <p:cNvSpPr>
              <a:spLocks noChangeShapeType="1"/>
            </p:cNvSpPr>
            <p:nvPr/>
          </p:nvSpPr>
          <p:spPr bwMode="auto">
            <a:xfrm flipH="1" flipV="1">
              <a:off x="2248" y="3072"/>
              <a:ext cx="531" cy="4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5" name="Line 15"/>
            <p:cNvSpPr>
              <a:spLocks noChangeShapeType="1"/>
            </p:cNvSpPr>
            <p:nvPr/>
          </p:nvSpPr>
          <p:spPr bwMode="auto">
            <a:xfrm flipV="1">
              <a:off x="1872" y="2112"/>
              <a:ext cx="664" cy="3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3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Oceanic Circulation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When they hit another land mass, they curve back around </a:t>
            </a:r>
            <a:r>
              <a:rPr lang="en-US" dirty="0" smtClean="0"/>
              <a:t>and </a:t>
            </a:r>
            <a:r>
              <a:rPr lang="en-US" dirty="0" smtClean="0"/>
              <a:t>flow back to 0° </a:t>
            </a:r>
          </a:p>
        </p:txBody>
      </p:sp>
      <p:sp>
        <p:nvSpPr>
          <p:cNvPr id="273429" name="Freeform 21"/>
          <p:cNvSpPr>
            <a:spLocks/>
          </p:cNvSpPr>
          <p:nvPr/>
        </p:nvSpPr>
        <p:spPr bwMode="auto">
          <a:xfrm>
            <a:off x="5029200" y="3200400"/>
            <a:ext cx="1174750" cy="1219200"/>
          </a:xfrm>
          <a:custGeom>
            <a:avLst/>
            <a:gdLst>
              <a:gd name="T0" fmla="*/ 0 w 936"/>
              <a:gd name="T1" fmla="*/ 73527828 h 1064"/>
              <a:gd name="T2" fmla="*/ 453661881 w 936"/>
              <a:gd name="T3" fmla="*/ 10504141 h 1064"/>
              <a:gd name="T4" fmla="*/ 831713056 w 936"/>
              <a:gd name="T5" fmla="*/ 73527828 h 1064"/>
              <a:gd name="T6" fmla="*/ 1134153369 w 936"/>
              <a:gd name="T7" fmla="*/ 451673431 h 1064"/>
              <a:gd name="T8" fmla="*/ 1436593995 w 936"/>
              <a:gd name="T9" fmla="*/ 892843871 h 1064"/>
              <a:gd name="T10" fmla="*/ 1360984545 w 936"/>
              <a:gd name="T11" fmla="*/ 1207964816 h 1064"/>
              <a:gd name="T12" fmla="*/ 907322507 w 936"/>
              <a:gd name="T13" fmla="*/ 1334013308 h 1064"/>
              <a:gd name="T14" fmla="*/ 378051175 w 936"/>
              <a:gd name="T15" fmla="*/ 1397038127 h 10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36"/>
              <a:gd name="T25" fmla="*/ 0 h 1064"/>
              <a:gd name="T26" fmla="*/ 936 w 936"/>
              <a:gd name="T27" fmla="*/ 1064 h 10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36" h="1064">
                <a:moveTo>
                  <a:pt x="0" y="56"/>
                </a:moveTo>
                <a:cubicBezTo>
                  <a:pt x="100" y="32"/>
                  <a:pt x="200" y="8"/>
                  <a:pt x="288" y="8"/>
                </a:cubicBezTo>
                <a:cubicBezTo>
                  <a:pt x="376" y="8"/>
                  <a:pt x="456" y="0"/>
                  <a:pt x="528" y="56"/>
                </a:cubicBezTo>
                <a:cubicBezTo>
                  <a:pt x="600" y="112"/>
                  <a:pt x="656" y="240"/>
                  <a:pt x="720" y="344"/>
                </a:cubicBezTo>
                <a:cubicBezTo>
                  <a:pt x="784" y="448"/>
                  <a:pt x="888" y="584"/>
                  <a:pt x="912" y="680"/>
                </a:cubicBezTo>
                <a:cubicBezTo>
                  <a:pt x="936" y="776"/>
                  <a:pt x="920" y="864"/>
                  <a:pt x="864" y="920"/>
                </a:cubicBezTo>
                <a:cubicBezTo>
                  <a:pt x="808" y="976"/>
                  <a:pt x="680" y="992"/>
                  <a:pt x="576" y="1016"/>
                </a:cubicBezTo>
                <a:cubicBezTo>
                  <a:pt x="472" y="1040"/>
                  <a:pt x="356" y="1052"/>
                  <a:pt x="240" y="1064"/>
                </a:cubicBezTo>
              </a:path>
            </a:pathLst>
          </a:custGeom>
          <a:noFill/>
          <a:ln w="762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3430" name="Freeform 22"/>
          <p:cNvSpPr>
            <a:spLocks/>
          </p:cNvSpPr>
          <p:nvPr/>
        </p:nvSpPr>
        <p:spPr bwMode="auto">
          <a:xfrm>
            <a:off x="5181600" y="5029200"/>
            <a:ext cx="1295400" cy="990600"/>
          </a:xfrm>
          <a:custGeom>
            <a:avLst/>
            <a:gdLst>
              <a:gd name="T0" fmla="*/ 0 w 1032"/>
              <a:gd name="T1" fmla="*/ 1135750382 h 864"/>
              <a:gd name="T2" fmla="*/ 605033261 w 1032"/>
              <a:gd name="T3" fmla="*/ 1072653537 h 864"/>
              <a:gd name="T4" fmla="*/ 1285696758 w 1032"/>
              <a:gd name="T5" fmla="*/ 883361854 h 864"/>
              <a:gd name="T6" fmla="*/ 1588212996 w 1032"/>
              <a:gd name="T7" fmla="*/ 567875191 h 864"/>
              <a:gd name="T8" fmla="*/ 1512584015 w 1032"/>
              <a:gd name="T9" fmla="*/ 252388600 h 864"/>
              <a:gd name="T10" fmla="*/ 1210066522 w 1032"/>
              <a:gd name="T11" fmla="*/ 63096863 h 864"/>
              <a:gd name="T12" fmla="*/ 680662399 w 1032"/>
              <a:gd name="T13" fmla="*/ 0 h 864"/>
              <a:gd name="T14" fmla="*/ 151258001 w 1032"/>
              <a:gd name="T15" fmla="*/ 63096863 h 8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32"/>
              <a:gd name="T25" fmla="*/ 0 h 864"/>
              <a:gd name="T26" fmla="*/ 1032 w 1032"/>
              <a:gd name="T27" fmla="*/ 864 h 8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32" h="864">
                <a:moveTo>
                  <a:pt x="0" y="864"/>
                </a:moveTo>
                <a:cubicBezTo>
                  <a:pt x="124" y="856"/>
                  <a:pt x="248" y="848"/>
                  <a:pt x="384" y="816"/>
                </a:cubicBezTo>
                <a:cubicBezTo>
                  <a:pt x="520" y="784"/>
                  <a:pt x="712" y="736"/>
                  <a:pt x="816" y="672"/>
                </a:cubicBezTo>
                <a:cubicBezTo>
                  <a:pt x="920" y="608"/>
                  <a:pt x="984" y="512"/>
                  <a:pt x="1008" y="432"/>
                </a:cubicBezTo>
                <a:cubicBezTo>
                  <a:pt x="1032" y="352"/>
                  <a:pt x="1000" y="256"/>
                  <a:pt x="960" y="192"/>
                </a:cubicBezTo>
                <a:cubicBezTo>
                  <a:pt x="920" y="128"/>
                  <a:pt x="856" y="80"/>
                  <a:pt x="768" y="48"/>
                </a:cubicBezTo>
                <a:cubicBezTo>
                  <a:pt x="680" y="16"/>
                  <a:pt x="544" y="0"/>
                  <a:pt x="432" y="0"/>
                </a:cubicBezTo>
                <a:cubicBezTo>
                  <a:pt x="320" y="0"/>
                  <a:pt x="208" y="24"/>
                  <a:pt x="96" y="48"/>
                </a:cubicBezTo>
              </a:path>
            </a:pathLst>
          </a:custGeom>
          <a:noFill/>
          <a:ln w="762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3431" name="Freeform 23"/>
          <p:cNvSpPr>
            <a:spLocks/>
          </p:cNvSpPr>
          <p:nvPr/>
        </p:nvSpPr>
        <p:spPr bwMode="auto">
          <a:xfrm rot="561390">
            <a:off x="3581400" y="3124200"/>
            <a:ext cx="1143000" cy="330200"/>
          </a:xfrm>
          <a:custGeom>
            <a:avLst/>
            <a:gdLst>
              <a:gd name="T0" fmla="*/ 0 w 720"/>
              <a:gd name="T1" fmla="*/ 524192545 h 208"/>
              <a:gd name="T2" fmla="*/ 846772610 w 720"/>
              <a:gd name="T3" fmla="*/ 282257516 h 208"/>
              <a:gd name="T4" fmla="*/ 1451609905 w 720"/>
              <a:gd name="T5" fmla="*/ 40322501 h 208"/>
              <a:gd name="T6" fmla="*/ 1814512678 w 720"/>
              <a:gd name="T7" fmla="*/ 40322501 h 20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208"/>
              <a:gd name="T14" fmla="*/ 720 w 720"/>
              <a:gd name="T15" fmla="*/ 208 h 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208">
                <a:moveTo>
                  <a:pt x="0" y="208"/>
                </a:moveTo>
                <a:cubicBezTo>
                  <a:pt x="120" y="176"/>
                  <a:pt x="240" y="144"/>
                  <a:pt x="336" y="112"/>
                </a:cubicBezTo>
                <a:cubicBezTo>
                  <a:pt x="432" y="80"/>
                  <a:pt x="512" y="32"/>
                  <a:pt x="576" y="16"/>
                </a:cubicBezTo>
                <a:cubicBezTo>
                  <a:pt x="640" y="0"/>
                  <a:pt x="680" y="8"/>
                  <a:pt x="720" y="16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3432" name="Freeform 24"/>
          <p:cNvSpPr>
            <a:spLocks/>
          </p:cNvSpPr>
          <p:nvPr/>
        </p:nvSpPr>
        <p:spPr bwMode="auto">
          <a:xfrm rot="-501636">
            <a:off x="3429000" y="5943600"/>
            <a:ext cx="1295400" cy="317500"/>
          </a:xfrm>
          <a:custGeom>
            <a:avLst/>
            <a:gdLst>
              <a:gd name="T0" fmla="*/ 0 w 816"/>
              <a:gd name="T1" fmla="*/ 0 h 200"/>
              <a:gd name="T2" fmla="*/ 725804981 w 816"/>
              <a:gd name="T3" fmla="*/ 362902488 h 200"/>
              <a:gd name="T4" fmla="*/ 1451609963 w 816"/>
              <a:gd name="T5" fmla="*/ 483870051 h 200"/>
              <a:gd name="T6" fmla="*/ 2056447678 w 816"/>
              <a:gd name="T7" fmla="*/ 483870051 h 200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200"/>
              <a:gd name="T14" fmla="*/ 816 w 816"/>
              <a:gd name="T15" fmla="*/ 200 h 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200">
                <a:moveTo>
                  <a:pt x="0" y="0"/>
                </a:moveTo>
                <a:cubicBezTo>
                  <a:pt x="96" y="56"/>
                  <a:pt x="192" y="112"/>
                  <a:pt x="288" y="144"/>
                </a:cubicBezTo>
                <a:cubicBezTo>
                  <a:pt x="384" y="176"/>
                  <a:pt x="488" y="184"/>
                  <a:pt x="576" y="192"/>
                </a:cubicBezTo>
                <a:cubicBezTo>
                  <a:pt x="664" y="200"/>
                  <a:pt x="740" y="196"/>
                  <a:pt x="816" y="192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3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7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7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29" grpId="0" animBg="1"/>
      <p:bldP spid="273430" grpId="0" animBg="1"/>
      <p:bldP spid="273431" grpId="0" animBg="1"/>
      <p:bldP spid="27343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Oceanic Circulation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Such motion is called a </a:t>
            </a:r>
            <a:r>
              <a:rPr lang="en-US" dirty="0" smtClean="0">
                <a:solidFill>
                  <a:srgbClr val="FFFF00"/>
                </a:solidFill>
              </a:rPr>
              <a:t>GYRE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Currents moving from: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Low latitudes to high are </a:t>
            </a:r>
            <a:r>
              <a:rPr lang="en-US" dirty="0" smtClean="0">
                <a:solidFill>
                  <a:srgbClr val="FF0000"/>
                </a:solidFill>
              </a:rPr>
              <a:t>WARM</a:t>
            </a:r>
            <a:r>
              <a:rPr lang="en-US" dirty="0" smtClean="0"/>
              <a:t>;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those moving from high to low are </a:t>
            </a:r>
            <a:r>
              <a:rPr lang="en-US" dirty="0" smtClean="0">
                <a:solidFill>
                  <a:schemeClr val="bg2"/>
                </a:solidFill>
              </a:rPr>
              <a:t>COLD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Examples of warm currents: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Gulf Stream,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Kuroshio</a:t>
            </a:r>
            <a:r>
              <a:rPr lang="en-US" dirty="0" smtClean="0"/>
              <a:t> Current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Examples of cold currents: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Labrador Current,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Peru Current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7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75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75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Oceanic Circulation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Ocean current temperature influences rates of </a:t>
            </a:r>
            <a:r>
              <a:rPr lang="en-US" dirty="0" smtClean="0">
                <a:solidFill>
                  <a:srgbClr val="FFFF00"/>
                </a:solidFill>
              </a:rPr>
              <a:t>evaporation</a:t>
            </a:r>
            <a:r>
              <a:rPr lang="en-US" dirty="0" smtClean="0"/>
              <a:t>. </a:t>
            </a:r>
          </a:p>
          <a:p>
            <a:pPr lvl="1" eaLnBrk="1" hangingPunct="1">
              <a:defRPr/>
            </a:pPr>
            <a:r>
              <a:rPr lang="en-US" dirty="0" smtClean="0"/>
              <a:t>Warm currents </a:t>
            </a:r>
            <a:r>
              <a:rPr lang="en-US" dirty="0" smtClean="0">
                <a:solidFill>
                  <a:srgbClr val="FFFF00"/>
                </a:solidFill>
              </a:rPr>
              <a:t>evaporate</a:t>
            </a:r>
            <a:r>
              <a:rPr lang="en-US" dirty="0" smtClean="0"/>
              <a:t> more water than cold, and thus provide more moisture for rain.</a:t>
            </a:r>
          </a:p>
          <a:p>
            <a:pPr lvl="1" eaLnBrk="1" hangingPunct="1">
              <a:defRPr/>
            </a:pPr>
            <a:r>
              <a:rPr lang="en-US" dirty="0" smtClean="0"/>
              <a:t>Land alongside a warm current is more likely to be wet.</a:t>
            </a:r>
          </a:p>
          <a:p>
            <a:pPr eaLnBrk="1" hangingPunct="1">
              <a:defRPr/>
            </a:pPr>
            <a:r>
              <a:rPr lang="en-US" dirty="0" smtClean="0"/>
              <a:t>Deserts are most common on the western side of continents, </a:t>
            </a:r>
          </a:p>
          <a:p>
            <a:pPr lvl="1" eaLnBrk="1" hangingPunct="1">
              <a:defRPr/>
            </a:pPr>
            <a:r>
              <a:rPr lang="en-US" dirty="0" smtClean="0"/>
              <a:t>Due to the fact that this is where cold currents flow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 descr="Atacam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125413" y="5949950"/>
            <a:ext cx="3349625" cy="7715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Atacama Desert – Chile 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Driest place on Earth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Oceanic Circulation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happens to the other 90% of the ocean?</a:t>
            </a:r>
          </a:p>
          <a:p>
            <a:pPr lvl="1" eaLnBrk="1" hangingPunct="1">
              <a:defRPr/>
            </a:pPr>
            <a:r>
              <a:rPr lang="en-US" dirty="0" smtClean="0"/>
              <a:t>Currents do occur, but they are not controlled by the wind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Salty</a:t>
            </a:r>
            <a:r>
              <a:rPr lang="en-US" dirty="0" smtClean="0"/>
              <a:t> water is more dense, so it sinks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Cold</a:t>
            </a:r>
            <a:r>
              <a:rPr lang="en-US" dirty="0" smtClean="0"/>
              <a:t> water is more dense, so it sinks</a:t>
            </a:r>
          </a:p>
          <a:p>
            <a:pPr lvl="1" eaLnBrk="1" hangingPunct="1">
              <a:defRPr/>
            </a:pPr>
            <a:r>
              <a:rPr lang="en-US" dirty="0" smtClean="0"/>
              <a:t>This creates deep water salinity or density currents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Atmospheric Circulation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Three-Cell Model (Cont.)</a:t>
            </a:r>
          </a:p>
          <a:p>
            <a:pPr lvl="1" eaLnBrk="1" hangingPunct="1">
              <a:defRPr/>
            </a:pPr>
            <a:r>
              <a:rPr lang="en-US" dirty="0" smtClean="0"/>
              <a:t>Also Makes Several Assumptions:</a:t>
            </a:r>
          </a:p>
          <a:p>
            <a:pPr lvl="2" eaLnBrk="1" hangingPunct="1">
              <a:defRPr/>
            </a:pPr>
            <a:r>
              <a:rPr lang="en-US" dirty="0" smtClean="0"/>
              <a:t>Earth </a:t>
            </a:r>
            <a:r>
              <a:rPr lang="en-US" dirty="0" smtClean="0">
                <a:solidFill>
                  <a:srgbClr val="FFFF00"/>
                </a:solidFill>
              </a:rPr>
              <a:t>IS rotating</a:t>
            </a:r>
          </a:p>
          <a:p>
            <a:pPr lvl="2" eaLnBrk="1" hangingPunct="1">
              <a:defRPr/>
            </a:pPr>
            <a:r>
              <a:rPr lang="en-US" dirty="0" smtClean="0"/>
              <a:t>Earth surface is homogeneous</a:t>
            </a:r>
          </a:p>
          <a:p>
            <a:pPr lvl="2" eaLnBrk="1" hangingPunct="1">
              <a:defRPr/>
            </a:pPr>
            <a:r>
              <a:rPr lang="en-US" dirty="0" smtClean="0"/>
              <a:t>Equator receives most </a:t>
            </a:r>
            <a:r>
              <a:rPr lang="en-US" dirty="0" err="1" smtClean="0"/>
              <a:t>insolation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Poles receive least </a:t>
            </a:r>
            <a:r>
              <a:rPr lang="en-US" dirty="0" err="1" smtClean="0"/>
              <a:t>insolation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Oceanic Circulation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Great Ocean </a:t>
            </a:r>
            <a:r>
              <a:rPr lang="en-US" dirty="0" smtClean="0">
                <a:solidFill>
                  <a:srgbClr val="FFFF00"/>
                </a:solidFill>
              </a:rPr>
              <a:t>Conveyor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a.k.a. </a:t>
            </a:r>
            <a:r>
              <a:rPr lang="en-US" dirty="0" err="1" smtClean="0">
                <a:solidFill>
                  <a:srgbClr val="FFFF00"/>
                </a:solidFill>
              </a:rPr>
              <a:t>Thermohaline</a:t>
            </a:r>
            <a:r>
              <a:rPr lang="en-US" dirty="0" smtClean="0"/>
              <a:t> Circulation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Driven by differences in the density of sea water which is controlled by: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dirty="0" smtClean="0"/>
              <a:t>temperature (thermal) and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dirty="0" smtClean="0"/>
              <a:t>salinity (</a:t>
            </a:r>
            <a:r>
              <a:rPr lang="en-US" dirty="0" err="1" smtClean="0"/>
              <a:t>haline</a:t>
            </a:r>
            <a:r>
              <a:rPr lang="en-US" dirty="0" smtClean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As water flows north in the Atlantic it cools (making it more dense)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This water will ultimately freeze.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dirty="0" smtClean="0"/>
              <a:t>However, the salts in this water do not freeze.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dirty="0" smtClean="0"/>
              <a:t>Instead, they are left behind with the unfrozen water (making it more dense)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Upon sinking, this dense water flows south and ultimately around the world.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8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6" name="global-conveyor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73038"/>
            <a:ext cx="8610600" cy="645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33" fill="hold"/>
                                        <p:tgtEl>
                                          <p:spTgt spid="284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467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4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4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67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ce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15913"/>
            <a:ext cx="7239000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381000" y="3251200"/>
            <a:ext cx="12192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Low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6553200" y="228600"/>
            <a:ext cx="19050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High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7010400" y="6375400"/>
            <a:ext cx="19050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High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3ce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15913"/>
            <a:ext cx="7239000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52400" y="2514600"/>
            <a:ext cx="1600200" cy="2387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Air Rises To The Top</a:t>
            </a:r>
            <a:b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Troposphere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Diverges &amp; Heads To The Tropics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6553200" y="228600"/>
            <a:ext cx="19050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High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7010400" y="6375400"/>
            <a:ext cx="19050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High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ce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15913"/>
            <a:ext cx="7239000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52400" y="2794000"/>
            <a:ext cx="1600200" cy="177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ITCZ: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Latitude Dominated By Heavy Rain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6553200" y="228600"/>
            <a:ext cx="19050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High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7010400" y="6375400"/>
            <a:ext cx="19050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High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D_BusPres_01_TP01136794 ">
  <a:themeElements>
    <a:clrScheme name="GD_BusPres_01_TP01136794 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GD_BusPres_01_TP01136794 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D_BusPres_01_TP01136794  3">
    <a:dk1>
      <a:srgbClr val="0000C0"/>
    </a:dk1>
    <a:lt1>
      <a:srgbClr val="FFFFFF"/>
    </a:lt1>
    <a:dk2>
      <a:srgbClr val="0066CC"/>
    </a:dk2>
    <a:lt2>
      <a:srgbClr val="9ADCF6"/>
    </a:lt2>
    <a:accent1>
      <a:srgbClr val="BE9932"/>
    </a:accent1>
    <a:accent2>
      <a:srgbClr val="2A99EC"/>
    </a:accent2>
    <a:accent3>
      <a:srgbClr val="AAB8E2"/>
    </a:accent3>
    <a:accent4>
      <a:srgbClr val="DADADA"/>
    </a:accent4>
    <a:accent5>
      <a:srgbClr val="DBCAAD"/>
    </a:accent5>
    <a:accent6>
      <a:srgbClr val="258AD6"/>
    </a:accent6>
    <a:hlink>
      <a:srgbClr val="70B040"/>
    </a:hlink>
    <a:folHlink>
      <a:srgbClr val="6B8ED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1738</Words>
  <Application>Microsoft Office PowerPoint</Application>
  <PresentationFormat>On-screen Show (4:3)</PresentationFormat>
  <Paragraphs>332</Paragraphs>
  <Slides>61</Slides>
  <Notes>61</Notes>
  <HiddenSlides>0</HiddenSlides>
  <MMClips>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GD_BusPres_01_TP01136794 </vt:lpstr>
      <vt:lpstr>1_Default Design</vt:lpstr>
      <vt:lpstr>Blank Presentation</vt:lpstr>
      <vt:lpstr>2_Default Design</vt:lpstr>
      <vt:lpstr>GLOBAL CIRCULATION</vt:lpstr>
      <vt:lpstr>Atmospheric Circulation</vt:lpstr>
      <vt:lpstr>Slide 3</vt:lpstr>
      <vt:lpstr>Slide 4</vt:lpstr>
      <vt:lpstr>Atmospheric Circulation</vt:lpstr>
      <vt:lpstr>Atmospheric Circulation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Atmospheric Circulation</vt:lpstr>
      <vt:lpstr>Atmospheric Circulation</vt:lpstr>
      <vt:lpstr>Slide 22</vt:lpstr>
      <vt:lpstr>Slide 23</vt:lpstr>
      <vt:lpstr>Slide 24</vt:lpstr>
      <vt:lpstr>Slide 25</vt:lpstr>
      <vt:lpstr>Atmospheric Circulation</vt:lpstr>
      <vt:lpstr>Atmospheric Circulation</vt:lpstr>
      <vt:lpstr>Slide 28</vt:lpstr>
      <vt:lpstr>Atmospheric Circulation</vt:lpstr>
      <vt:lpstr>Atmospheric Circulation</vt:lpstr>
      <vt:lpstr>Slide 31</vt:lpstr>
      <vt:lpstr>Atmospheric Circulation</vt:lpstr>
      <vt:lpstr>Slide 33</vt:lpstr>
      <vt:lpstr>Atmospheric Circulation</vt:lpstr>
      <vt:lpstr>Atmospheric Circulation</vt:lpstr>
      <vt:lpstr>Slide 36</vt:lpstr>
      <vt:lpstr>Seasonal Pressure and Precipitation Patterns</vt:lpstr>
      <vt:lpstr>Atmospheric Circulation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Atmospheric Circulation</vt:lpstr>
      <vt:lpstr>Slide 49</vt:lpstr>
      <vt:lpstr>Atmospheric Circulation</vt:lpstr>
      <vt:lpstr>Oceanic Circulation</vt:lpstr>
      <vt:lpstr>OCEANIC CIRCULATION</vt:lpstr>
      <vt:lpstr>Slide 53</vt:lpstr>
      <vt:lpstr>Oceanic Circulation</vt:lpstr>
      <vt:lpstr>Oceanic Circulation</vt:lpstr>
      <vt:lpstr>Oceanic Circulation</vt:lpstr>
      <vt:lpstr>Oceanic Circulation</vt:lpstr>
      <vt:lpstr>Slide 58</vt:lpstr>
      <vt:lpstr>Oceanic Circulation</vt:lpstr>
      <vt:lpstr>Oceanic Circulation</vt:lpstr>
      <vt:lpstr>Slide 61</vt:lpstr>
    </vt:vector>
  </TitlesOfParts>
  <Company>FAU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CIRCULATION</dc:title>
  <dc:creator>student</dc:creator>
  <cp:lastModifiedBy>Windows User</cp:lastModifiedBy>
  <cp:revision>89</cp:revision>
  <dcterms:created xsi:type="dcterms:W3CDTF">2001-10-16T15:41:12Z</dcterms:created>
  <dcterms:modified xsi:type="dcterms:W3CDTF">2011-07-12T22:38:58Z</dcterms:modified>
</cp:coreProperties>
</file>